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8" r:id="rId2"/>
    <p:sldId id="265" r:id="rId3"/>
    <p:sldId id="286" r:id="rId4"/>
    <p:sldId id="276" r:id="rId5"/>
    <p:sldId id="277" r:id="rId6"/>
    <p:sldId id="278" r:id="rId7"/>
    <p:sldId id="281" r:id="rId8"/>
    <p:sldId id="285" r:id="rId9"/>
    <p:sldId id="287" r:id="rId10"/>
    <p:sldId id="288" r:id="rId11"/>
    <p:sldId id="284" r:id="rId12"/>
    <p:sldId id="279" r:id="rId13"/>
    <p:sldId id="280" r:id="rId14"/>
    <p:sldId id="282"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29"/>
    <p:restoredTop sz="69108"/>
  </p:normalViewPr>
  <p:slideViewPr>
    <p:cSldViewPr snapToGrid="0" snapToObjects="1">
      <p:cViewPr varScale="1">
        <p:scale>
          <a:sx n="87" d="100"/>
          <a:sy n="87"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D2C5B-AF52-C343-8B46-C79E751A93E1}" type="datetimeFigureOut">
              <a:rPr lang="en-GB" smtClean="0"/>
              <a:t>13/11/2019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62535-BB7C-2C4E-9C08-CD137F13A1F8}" type="slidenum">
              <a:rPr lang="en-GB" smtClean="0"/>
              <a:t>‹#›</a:t>
            </a:fld>
            <a:endParaRPr lang="en-GB"/>
          </a:p>
        </p:txBody>
      </p:sp>
    </p:spTree>
    <p:extLst>
      <p:ext uri="{BB962C8B-B14F-4D97-AF65-F5344CB8AC3E}">
        <p14:creationId xmlns:p14="http://schemas.microsoft.com/office/powerpoint/2010/main" val="250441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erongo.com.na/news/helping-the-homeless-2018-10-15"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amibian.com.na/190828/archive-read/Walvis-Bay-youth-feed-the-homeles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Quote</a:t>
            </a:r>
          </a:p>
        </p:txBody>
      </p:sp>
      <p:sp>
        <p:nvSpPr>
          <p:cNvPr id="4" name="Slide Number Placeholder 3"/>
          <p:cNvSpPr>
            <a:spLocks noGrp="1"/>
          </p:cNvSpPr>
          <p:nvPr>
            <p:ph type="sldNum" sz="quarter" idx="5"/>
          </p:nvPr>
        </p:nvSpPr>
        <p:spPr/>
        <p:txBody>
          <a:bodyPr/>
          <a:lstStyle/>
          <a:p>
            <a:fld id="{82F62535-BB7C-2C4E-9C08-CD137F13A1F8}" type="slidenum">
              <a:rPr lang="en-GB" smtClean="0"/>
              <a:t>1</a:t>
            </a:fld>
            <a:endParaRPr lang="en-GB"/>
          </a:p>
        </p:txBody>
      </p:sp>
    </p:spTree>
    <p:extLst>
      <p:ext uri="{BB962C8B-B14F-4D97-AF65-F5344CB8AC3E}">
        <p14:creationId xmlns:p14="http://schemas.microsoft.com/office/powerpoint/2010/main" val="399427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The Homeless Community, The Community Members &amp; Homeless Shelters, Funders and Partners.</a:t>
            </a:r>
          </a:p>
        </p:txBody>
      </p:sp>
      <p:sp>
        <p:nvSpPr>
          <p:cNvPr id="4" name="Slide Number Placeholder 3"/>
          <p:cNvSpPr>
            <a:spLocks noGrp="1"/>
          </p:cNvSpPr>
          <p:nvPr>
            <p:ph type="sldNum" sz="quarter" idx="5"/>
          </p:nvPr>
        </p:nvSpPr>
        <p:spPr/>
        <p:txBody>
          <a:bodyPr/>
          <a:lstStyle/>
          <a:p>
            <a:fld id="{82F62535-BB7C-2C4E-9C08-CD137F13A1F8}" type="slidenum">
              <a:rPr lang="en-GB" smtClean="0"/>
              <a:t>10</a:t>
            </a:fld>
            <a:endParaRPr lang="en-GB"/>
          </a:p>
        </p:txBody>
      </p:sp>
    </p:spTree>
    <p:extLst>
      <p:ext uri="{BB962C8B-B14F-4D97-AF65-F5344CB8AC3E}">
        <p14:creationId xmlns:p14="http://schemas.microsoft.com/office/powerpoint/2010/main" val="391953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These are some of the people we would love to engage as the homeless app 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b="0" i="0" kern="1200" dirty="0">
                <a:solidFill>
                  <a:schemeClr val="tx1"/>
                </a:solidFill>
                <a:effectLst/>
                <a:latin typeface="+mn-lt"/>
                <a:ea typeface="+mn-ea"/>
                <a:cs typeface="+mn-cs"/>
              </a:rPr>
              <a:t>A story covered in October of 2018 by </a:t>
            </a:r>
            <a:r>
              <a:rPr lang="en-ZA" sz="1200" b="0" i="0" kern="1200" dirty="0" err="1">
                <a:solidFill>
                  <a:schemeClr val="tx1"/>
                </a:solidFill>
                <a:effectLst/>
                <a:latin typeface="+mn-lt"/>
                <a:ea typeface="+mn-ea"/>
                <a:cs typeface="+mn-cs"/>
              </a:rPr>
              <a:t>Erongo.com</a:t>
            </a:r>
            <a:r>
              <a:rPr lang="en-ZA" sz="1200" b="0" i="0" kern="1200" dirty="0">
                <a:solidFill>
                  <a:schemeClr val="tx1"/>
                </a:solidFill>
                <a:effectLst/>
                <a:latin typeface="+mn-lt"/>
                <a:ea typeface="+mn-ea"/>
                <a:cs typeface="+mn-cs"/>
              </a:rPr>
              <a:t> shared how a learner by the name </a:t>
            </a:r>
            <a:r>
              <a:rPr lang="en-ZA" sz="1200" kern="1200" dirty="0" err="1">
                <a:solidFill>
                  <a:schemeClr val="tx1"/>
                </a:solidFill>
                <a:effectLst/>
                <a:latin typeface="+mn-lt"/>
                <a:ea typeface="+mn-ea"/>
                <a:cs typeface="+mn-cs"/>
              </a:rPr>
              <a:t>Darryn</a:t>
            </a:r>
            <a:r>
              <a:rPr lang="en-ZA" sz="1200" kern="1200" dirty="0">
                <a:solidFill>
                  <a:schemeClr val="tx1"/>
                </a:solidFill>
                <a:effectLst/>
                <a:latin typeface="+mn-lt"/>
                <a:ea typeface="+mn-ea"/>
                <a:cs typeface="+mn-cs"/>
              </a:rPr>
              <a:t> </a:t>
            </a:r>
            <a:r>
              <a:rPr lang="en-ZA" sz="1200" kern="1200" dirty="0" err="1">
                <a:solidFill>
                  <a:schemeClr val="tx1"/>
                </a:solidFill>
                <a:effectLst/>
                <a:latin typeface="+mn-lt"/>
                <a:ea typeface="+mn-ea"/>
                <a:cs typeface="+mn-cs"/>
              </a:rPr>
              <a:t>Booysen</a:t>
            </a:r>
            <a:r>
              <a:rPr lang="en-ZA" sz="1200" b="0" i="0" kern="1200" dirty="0">
                <a:solidFill>
                  <a:schemeClr val="tx1"/>
                </a:solidFill>
                <a:effectLst/>
                <a:latin typeface="+mn-lt"/>
                <a:ea typeface="+mn-ea"/>
                <a:cs typeface="+mn-cs"/>
              </a:rPr>
              <a:t> </a:t>
            </a:r>
            <a:r>
              <a:rPr lang="en-ZA" sz="1200" kern="1200" dirty="0">
                <a:solidFill>
                  <a:schemeClr val="tx1"/>
                </a:solidFill>
                <a:effectLst/>
                <a:latin typeface="+mn-lt"/>
                <a:ea typeface="+mn-ea"/>
                <a:cs typeface="+mn-cs"/>
                <a:hlinkClick r:id="rId3"/>
              </a:rPr>
              <a:t>http://www.erongo.com.na/news/helping-the-homeless-2018-10-15</a:t>
            </a:r>
            <a:endParaRPr lang="en-Z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Helping the homeless</a:t>
            </a:r>
            <a:r>
              <a:rPr lang="en-ZA" sz="1200" b="0" i="0" kern="1200" dirty="0">
                <a:solidFill>
                  <a:schemeClr val="tx1"/>
                </a:solidFill>
                <a:effectLst/>
                <a:latin typeface="+mn-lt"/>
                <a:ea typeface="+mn-ea"/>
                <a:cs typeface="+mn-cs"/>
              </a:rPr>
              <a:t>, </a:t>
            </a:r>
            <a:r>
              <a:rPr lang="en-ZA" sz="1200" kern="1200" dirty="0">
                <a:solidFill>
                  <a:schemeClr val="tx1"/>
                </a:solidFill>
                <a:effectLst/>
                <a:latin typeface="+mn-lt"/>
                <a:ea typeface="+mn-ea"/>
                <a:cs typeface="+mn-cs"/>
              </a:rPr>
              <a:t>aimed at helping people who are homeless, get off the streets</a:t>
            </a:r>
            <a:r>
              <a:rPr lang="en-ZA" sz="1200" b="0" i="0" kern="1200" dirty="0">
                <a:solidFill>
                  <a:schemeClr val="tx1"/>
                </a:solidFill>
                <a:effectLst/>
                <a:latin typeface="+mn-lt"/>
                <a:ea typeface="+mn-ea"/>
                <a:cs typeface="+mn-cs"/>
              </a:rPr>
              <a:t>…fast forward to 2019 an article written by Taati Niilenge, covered a story about </a:t>
            </a:r>
            <a:r>
              <a:rPr lang="en-ZA" dirty="0">
                <a:hlinkClick r:id="rId4"/>
              </a:rPr>
              <a:t>https://www.namibian.com.na/190828/archive-read/Walvis-Bay-youth-feed-the-homeless</a:t>
            </a:r>
            <a:r>
              <a:rPr lang="en-ZA" dirty="0"/>
              <a:t>, We are already seeing that the youth are aware of the problem, they are trying to help.</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62535-BB7C-2C4E-9C08-CD137F13A1F8}" type="slidenum">
              <a:rPr lang="en-GB" smtClean="0"/>
              <a:t>11</a:t>
            </a:fld>
            <a:endParaRPr lang="en-GB"/>
          </a:p>
        </p:txBody>
      </p:sp>
    </p:spTree>
    <p:extLst>
      <p:ext uri="{BB962C8B-B14F-4D97-AF65-F5344CB8AC3E}">
        <p14:creationId xmlns:p14="http://schemas.microsoft.com/office/powerpoint/2010/main" val="3638602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Oswald"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kern="1200" dirty="0">
                <a:solidFill>
                  <a:schemeClr val="tx1"/>
                </a:solidFill>
                <a:effectLst/>
                <a:latin typeface="+mn-lt"/>
                <a:ea typeface="+mn-ea"/>
                <a:cs typeface="+mn-cs"/>
              </a:rPr>
              <a:t>We began this whole process by co-designing  the mobile app with the youth of Walvis Bay, We still in prototyping phase and we have not yet gone back to the community in Walvis Bay to act on our solution, but with backing we hope to make this solution go beyond Walvis Bay.</a:t>
            </a:r>
          </a:p>
        </p:txBody>
      </p:sp>
      <p:sp>
        <p:nvSpPr>
          <p:cNvPr id="4" name="Slide Number Placeholder 3"/>
          <p:cNvSpPr>
            <a:spLocks noGrp="1"/>
          </p:cNvSpPr>
          <p:nvPr>
            <p:ph type="sldNum" sz="quarter" idx="5"/>
          </p:nvPr>
        </p:nvSpPr>
        <p:spPr/>
        <p:txBody>
          <a:bodyPr/>
          <a:lstStyle/>
          <a:p>
            <a:fld id="{82F62535-BB7C-2C4E-9C08-CD137F13A1F8}" type="slidenum">
              <a:rPr lang="en-GB" smtClean="0"/>
              <a:t>12</a:t>
            </a:fld>
            <a:endParaRPr lang="en-GB"/>
          </a:p>
        </p:txBody>
      </p:sp>
    </p:spTree>
    <p:extLst>
      <p:ext uri="{BB962C8B-B14F-4D97-AF65-F5344CB8AC3E}">
        <p14:creationId xmlns:p14="http://schemas.microsoft.com/office/powerpoint/2010/main" val="3266556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Team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Oswald"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Oswald" pitchFamily="2" charset="77"/>
                <a:ea typeface="+mn-ea"/>
                <a:cs typeface="+mn-cs"/>
              </a:rPr>
              <a:t>Firstly the team was made up of 9 youth from the Walvis Bay and Swakopmund Area during a project funded by the </a:t>
            </a:r>
            <a:r>
              <a:rPr lang="en-US" sz="1200" kern="1200" dirty="0" err="1">
                <a:solidFill>
                  <a:schemeClr val="tx1"/>
                </a:solidFill>
                <a:effectLst/>
                <a:latin typeface="Oswald" pitchFamily="2" charset="77"/>
                <a:ea typeface="+mn-ea"/>
                <a:cs typeface="+mn-cs"/>
              </a:rPr>
              <a:t>ICTechHub</a:t>
            </a:r>
            <a:r>
              <a:rPr lang="en-US" sz="1200" kern="1200" dirty="0">
                <a:solidFill>
                  <a:schemeClr val="tx1"/>
                </a:solidFill>
                <a:effectLst/>
                <a:latin typeface="Oswald" pitchFamily="2" charset="77"/>
                <a:ea typeface="+mn-ea"/>
                <a:cs typeface="+mn-cs"/>
              </a:rPr>
              <a:t> and their representatives are here Eugene  &amp; Lucia &amp; My Name is Daniel Mgawi, I am a Graphic Designer &amp; a 3</a:t>
            </a:r>
            <a:r>
              <a:rPr lang="en-US" sz="1200" kern="1200" baseline="30000" dirty="0">
                <a:solidFill>
                  <a:schemeClr val="tx1"/>
                </a:solidFill>
                <a:effectLst/>
                <a:latin typeface="Oswald" pitchFamily="2" charset="77"/>
                <a:ea typeface="+mn-ea"/>
                <a:cs typeface="+mn-cs"/>
              </a:rPr>
              <a:t>rd</a:t>
            </a:r>
            <a:r>
              <a:rPr lang="en-US" sz="1200" kern="1200" dirty="0">
                <a:solidFill>
                  <a:schemeClr val="tx1"/>
                </a:solidFill>
                <a:effectLst/>
                <a:latin typeface="Oswald" pitchFamily="2" charset="77"/>
                <a:ea typeface="+mn-ea"/>
                <a:cs typeface="+mn-cs"/>
              </a:rPr>
              <a:t> Year at NUST Studying Software Development.</a:t>
            </a: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62535-BB7C-2C4E-9C08-CD137F13A1F8}" type="slidenum">
              <a:rPr lang="en-GB" smtClean="0"/>
              <a:t>13</a:t>
            </a:fld>
            <a:endParaRPr lang="en-GB"/>
          </a:p>
        </p:txBody>
      </p:sp>
    </p:spTree>
    <p:extLst>
      <p:ext uri="{BB962C8B-B14F-4D97-AF65-F5344CB8AC3E}">
        <p14:creationId xmlns:p14="http://schemas.microsoft.com/office/powerpoint/2010/main" val="122313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Oswald" pitchFamily="2" charset="77"/>
                <a:ea typeface="+mn-ea"/>
                <a:cs typeface="+mn-cs"/>
              </a:rPr>
              <a: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Funders to sponsor they initiatives.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Partners to open their doors to the homeless app beneficiaries.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And Developers to helping improve the system/app.</a:t>
            </a:r>
          </a:p>
        </p:txBody>
      </p:sp>
      <p:sp>
        <p:nvSpPr>
          <p:cNvPr id="4" name="Slide Number Placeholder 3"/>
          <p:cNvSpPr>
            <a:spLocks noGrp="1"/>
          </p:cNvSpPr>
          <p:nvPr>
            <p:ph type="sldNum" sz="quarter" idx="5"/>
          </p:nvPr>
        </p:nvSpPr>
        <p:spPr/>
        <p:txBody>
          <a:bodyPr/>
          <a:lstStyle/>
          <a:p>
            <a:fld id="{82F62535-BB7C-2C4E-9C08-CD137F13A1F8}" type="slidenum">
              <a:rPr lang="en-GB" smtClean="0"/>
              <a:t>14</a:t>
            </a:fld>
            <a:endParaRPr lang="en-GB"/>
          </a:p>
        </p:txBody>
      </p:sp>
    </p:spTree>
    <p:extLst>
      <p:ext uri="{BB962C8B-B14F-4D97-AF65-F5344CB8AC3E}">
        <p14:creationId xmlns:p14="http://schemas.microsoft.com/office/powerpoint/2010/main" val="1131699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FAQ?</a:t>
            </a:r>
          </a:p>
          <a:p>
            <a:endParaRPr lang="en-GB" dirty="0"/>
          </a:p>
          <a:p>
            <a:r>
              <a:rPr lang="en-GB" b="1" dirty="0"/>
              <a:t>How do you inform the home community about this app?</a:t>
            </a:r>
          </a:p>
          <a:p>
            <a:r>
              <a:rPr lang="en-GB" dirty="0"/>
              <a:t>Banners and Posters, around the Area, and By Having outreaches and Radio Talks about the system.</a:t>
            </a:r>
          </a:p>
          <a:p>
            <a:endParaRPr lang="en-GB" dirty="0"/>
          </a:p>
          <a:p>
            <a:r>
              <a:rPr lang="en-GB" b="1" dirty="0"/>
              <a:t>How do you pay for the things claimed with the points?</a:t>
            </a:r>
          </a:p>
          <a:p>
            <a:r>
              <a:rPr lang="en-GB" dirty="0"/>
              <a:t>Sponsors and Funders, money will be paid straight to the business owners </a:t>
            </a:r>
          </a:p>
          <a:p>
            <a:endParaRPr lang="en-GB" dirty="0"/>
          </a:p>
          <a:p>
            <a:r>
              <a:rPr lang="en-GB" b="1" dirty="0"/>
              <a:t>Where can people claim the rewards?</a:t>
            </a:r>
          </a:p>
          <a:p>
            <a:r>
              <a:rPr lang="en-GB" dirty="0"/>
              <a:t>We want Community members and local business owners to play are role.</a:t>
            </a:r>
          </a:p>
          <a:p>
            <a:endParaRPr lang="en-GB" dirty="0"/>
          </a:p>
          <a:p>
            <a:r>
              <a:rPr lang="en-GB" b="1" dirty="0"/>
              <a:t>Is there a limit to how long the points exist?</a:t>
            </a:r>
          </a:p>
          <a:p>
            <a:r>
              <a:rPr lang="en-GB" b="0" dirty="0"/>
              <a:t>We need to Discuss Further</a:t>
            </a:r>
          </a:p>
          <a:p>
            <a:endParaRPr lang="en-GB" dirty="0"/>
          </a:p>
          <a:p>
            <a:r>
              <a:rPr lang="en-GB" b="1" dirty="0"/>
              <a:t>If I earn more points then others wont that be unfair as ill get all the jobs?</a:t>
            </a:r>
          </a:p>
          <a:p>
            <a:r>
              <a:rPr lang="en-GB" b="0" dirty="0"/>
              <a:t>If you are earning more points, I felt that would mean we have succeeded in creating a environment for someone's rehabilitation in the community, someone who can help promote the benefits of this system.</a:t>
            </a:r>
          </a:p>
          <a:p>
            <a:endParaRPr lang="en-GB" dirty="0"/>
          </a:p>
          <a:p>
            <a:r>
              <a:rPr lang="en-GB" b="1" dirty="0"/>
              <a:t>Why we need the app to exists?</a:t>
            </a:r>
          </a:p>
          <a:p>
            <a:r>
              <a:rPr lang="en-GB" dirty="0"/>
              <a:t>It’s </a:t>
            </a:r>
            <a:r>
              <a:rPr lang="en-GB"/>
              <a:t>a source </a:t>
            </a:r>
            <a:r>
              <a:rPr lang="en-GB" dirty="0"/>
              <a:t>of information and a means of verification that community members can use.</a:t>
            </a:r>
          </a:p>
          <a:p>
            <a:endParaRPr lang="en-GB" dirty="0"/>
          </a:p>
          <a:p>
            <a:endParaRPr lang="en-GB" dirty="0"/>
          </a:p>
        </p:txBody>
      </p:sp>
      <p:sp>
        <p:nvSpPr>
          <p:cNvPr id="4" name="Slide Number Placeholder 3"/>
          <p:cNvSpPr>
            <a:spLocks noGrp="1"/>
          </p:cNvSpPr>
          <p:nvPr>
            <p:ph type="sldNum" sz="quarter" idx="5"/>
          </p:nvPr>
        </p:nvSpPr>
        <p:spPr/>
        <p:txBody>
          <a:bodyPr/>
          <a:lstStyle/>
          <a:p>
            <a:fld id="{82F62535-BB7C-2C4E-9C08-CD137F13A1F8}" type="slidenum">
              <a:rPr lang="en-GB" smtClean="0"/>
              <a:t>15</a:t>
            </a:fld>
            <a:endParaRPr lang="en-GB"/>
          </a:p>
        </p:txBody>
      </p:sp>
    </p:spTree>
    <p:extLst>
      <p:ext uri="{BB962C8B-B14F-4D97-AF65-F5344CB8AC3E}">
        <p14:creationId xmlns:p14="http://schemas.microsoft.com/office/powerpoint/2010/main" val="23162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Tagline.</a:t>
            </a:r>
          </a:p>
        </p:txBody>
      </p:sp>
      <p:sp>
        <p:nvSpPr>
          <p:cNvPr id="4" name="Slide Number Placeholder 3"/>
          <p:cNvSpPr>
            <a:spLocks noGrp="1"/>
          </p:cNvSpPr>
          <p:nvPr>
            <p:ph type="sldNum" sz="quarter" idx="5"/>
          </p:nvPr>
        </p:nvSpPr>
        <p:spPr/>
        <p:txBody>
          <a:bodyPr/>
          <a:lstStyle/>
          <a:p>
            <a:fld id="{82F62535-BB7C-2C4E-9C08-CD137F13A1F8}" type="slidenum">
              <a:rPr lang="en-GB" smtClean="0"/>
              <a:t>2</a:t>
            </a:fld>
            <a:endParaRPr lang="en-GB"/>
          </a:p>
        </p:txBody>
      </p:sp>
    </p:spTree>
    <p:extLst>
      <p:ext uri="{BB962C8B-B14F-4D97-AF65-F5344CB8AC3E}">
        <p14:creationId xmlns:p14="http://schemas.microsoft.com/office/powerpoint/2010/main" val="397190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Tagline.</a:t>
            </a:r>
          </a:p>
        </p:txBody>
      </p:sp>
      <p:sp>
        <p:nvSpPr>
          <p:cNvPr id="4" name="Slide Number Placeholder 3"/>
          <p:cNvSpPr>
            <a:spLocks noGrp="1"/>
          </p:cNvSpPr>
          <p:nvPr>
            <p:ph type="sldNum" sz="quarter" idx="5"/>
          </p:nvPr>
        </p:nvSpPr>
        <p:spPr/>
        <p:txBody>
          <a:bodyPr/>
          <a:lstStyle/>
          <a:p>
            <a:fld id="{82F62535-BB7C-2C4E-9C08-CD137F13A1F8}" type="slidenum">
              <a:rPr lang="en-GB" smtClean="0"/>
              <a:t>3</a:t>
            </a:fld>
            <a:endParaRPr lang="en-GB"/>
          </a:p>
        </p:txBody>
      </p:sp>
    </p:spTree>
    <p:extLst>
      <p:ext uri="{BB962C8B-B14F-4D97-AF65-F5344CB8AC3E}">
        <p14:creationId xmlns:p14="http://schemas.microsoft.com/office/powerpoint/2010/main" val="3223386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Oswald" pitchFamily="2" charset="77"/>
              </a:rPr>
              <a:t>To change </a:t>
            </a:r>
            <a:r>
              <a:rPr lang="en-ZA" dirty="0">
                <a:latin typeface="Oswald" pitchFamily="2" charset="77"/>
              </a:rPr>
              <a:t>the way people see the homeless community in Namibia.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dirty="0">
                <a:latin typeface="Oswald" pitchFamily="2" charset="77"/>
              </a:rPr>
              <a:t>We found that there is no actual Data on homeless community in our country.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dirty="0">
                <a:latin typeface="Oswald" pitchFamily="2" charset="77"/>
              </a:rPr>
              <a:t>They face a lot of problems with regards to living area, and access to the basic needs of any human being as well as Battling stigma from the community.</a:t>
            </a:r>
            <a:endParaRPr lang="en-GB" dirty="0"/>
          </a:p>
        </p:txBody>
      </p:sp>
      <p:sp>
        <p:nvSpPr>
          <p:cNvPr id="4" name="Slide Number Placeholder 3"/>
          <p:cNvSpPr>
            <a:spLocks noGrp="1"/>
          </p:cNvSpPr>
          <p:nvPr>
            <p:ph type="sldNum" sz="quarter" idx="5"/>
          </p:nvPr>
        </p:nvSpPr>
        <p:spPr/>
        <p:txBody>
          <a:bodyPr/>
          <a:lstStyle/>
          <a:p>
            <a:fld id="{82F62535-BB7C-2C4E-9C08-CD137F13A1F8}" type="slidenum">
              <a:rPr lang="en-GB" smtClean="0"/>
              <a:t>4</a:t>
            </a:fld>
            <a:endParaRPr lang="en-GB"/>
          </a:p>
        </p:txBody>
      </p:sp>
    </p:spTree>
    <p:extLst>
      <p:ext uri="{BB962C8B-B14F-4D97-AF65-F5344CB8AC3E}">
        <p14:creationId xmlns:p14="http://schemas.microsoft.com/office/powerpoint/2010/main" val="64278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Oswald" pitchFamily="2" charset="77"/>
              </a:rPr>
              <a:t>We want to introduce a reward system instead of using money, they can </a:t>
            </a:r>
            <a:r>
              <a:rPr lang="en-ZA" sz="1200" kern="1200" dirty="0">
                <a:solidFill>
                  <a:schemeClr val="tx1"/>
                </a:solidFill>
                <a:effectLst/>
                <a:latin typeface="+mn-lt"/>
                <a:ea typeface="+mn-ea"/>
                <a:cs typeface="+mn-cs"/>
              </a:rPr>
              <a:t>earn points which they can then can use to claim a food or shelter from partners registered with us, this reduces the risk of purchasing narcotics.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So our App/Reward system will first begin by documenting the homeless community providing them with ID cards with QR codes.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A registered homeless individual can now be approached by the community members as they are verified, before they are given a vocational job.</a:t>
            </a:r>
          </a:p>
        </p:txBody>
      </p:sp>
      <p:sp>
        <p:nvSpPr>
          <p:cNvPr id="4" name="Slide Number Placeholder 3"/>
          <p:cNvSpPr>
            <a:spLocks noGrp="1"/>
          </p:cNvSpPr>
          <p:nvPr>
            <p:ph type="sldNum" sz="quarter" idx="5"/>
          </p:nvPr>
        </p:nvSpPr>
        <p:spPr/>
        <p:txBody>
          <a:bodyPr/>
          <a:lstStyle/>
          <a:p>
            <a:fld id="{82F62535-BB7C-2C4E-9C08-CD137F13A1F8}" type="slidenum">
              <a:rPr lang="en-GB" smtClean="0"/>
              <a:t>5</a:t>
            </a:fld>
            <a:endParaRPr lang="en-GB"/>
          </a:p>
        </p:txBody>
      </p:sp>
    </p:spTree>
    <p:extLst>
      <p:ext uri="{BB962C8B-B14F-4D97-AF65-F5344CB8AC3E}">
        <p14:creationId xmlns:p14="http://schemas.microsoft.com/office/powerpoint/2010/main" val="3206302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Unique Value Proposition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Oswald" pitchFamily="2"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Government: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a platform for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Empowers the homeless to find employment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Oswald" pitchFamily="2" charset="77"/>
                <a:ea typeface="+mn-ea"/>
                <a:cs typeface="+mn-cs"/>
              </a:rPr>
              <a:t>Community: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This app Idea will involve the community members and verify a homeless individual looking for a job and this decrease security risk as they can be verified.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The Homeless Community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They Will be able a play a role in society, where they can feel accomplished.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The card acts as small wallet only the to the individual whose face is on the card.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Z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F62535-BB7C-2C4E-9C08-CD137F13A1F8}" type="slidenum">
              <a:rPr lang="en-GB" smtClean="0"/>
              <a:t>6</a:t>
            </a:fld>
            <a:endParaRPr lang="en-GB"/>
          </a:p>
        </p:txBody>
      </p:sp>
    </p:spTree>
    <p:extLst>
      <p:ext uri="{BB962C8B-B14F-4D97-AF65-F5344CB8AC3E}">
        <p14:creationId xmlns:p14="http://schemas.microsoft.com/office/powerpoint/2010/main" val="384389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The Homeless Community, The Community Members &amp; Homeless Shelters, Funders and Partners.</a:t>
            </a:r>
          </a:p>
        </p:txBody>
      </p:sp>
      <p:sp>
        <p:nvSpPr>
          <p:cNvPr id="4" name="Slide Number Placeholder 3"/>
          <p:cNvSpPr>
            <a:spLocks noGrp="1"/>
          </p:cNvSpPr>
          <p:nvPr>
            <p:ph type="sldNum" sz="quarter" idx="5"/>
          </p:nvPr>
        </p:nvSpPr>
        <p:spPr/>
        <p:txBody>
          <a:bodyPr/>
          <a:lstStyle/>
          <a:p>
            <a:fld id="{82F62535-BB7C-2C4E-9C08-CD137F13A1F8}" type="slidenum">
              <a:rPr lang="en-GB" smtClean="0"/>
              <a:t>7</a:t>
            </a:fld>
            <a:endParaRPr lang="en-GB"/>
          </a:p>
        </p:txBody>
      </p:sp>
    </p:spTree>
    <p:extLst>
      <p:ext uri="{BB962C8B-B14F-4D97-AF65-F5344CB8AC3E}">
        <p14:creationId xmlns:p14="http://schemas.microsoft.com/office/powerpoint/2010/main" val="175176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The Homeless Community, The Community Members &amp; Homeless Shelters, Funders and Partners.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The Management Account is the </a:t>
            </a:r>
            <a:r>
              <a:rPr lang="en-ZA" sz="1200" kern="1200" dirty="0" err="1">
                <a:solidFill>
                  <a:schemeClr val="tx1"/>
                </a:solidFill>
                <a:effectLst/>
                <a:latin typeface="+mn-lt"/>
                <a:ea typeface="+mn-ea"/>
                <a:cs typeface="+mn-cs"/>
              </a:rPr>
              <a:t>yhe</a:t>
            </a:r>
            <a:r>
              <a:rPr lang="en-ZA" sz="1200" kern="1200" dirty="0">
                <a:solidFill>
                  <a:schemeClr val="tx1"/>
                </a:solidFill>
                <a:effectLst/>
                <a:latin typeface="+mn-lt"/>
                <a:ea typeface="+mn-ea"/>
                <a:cs typeface="+mn-cs"/>
              </a:rPr>
              <a:t> NGO that will take on the project.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This is give a visual representation of the stakeholders involvement the ecosystem.</a:t>
            </a:r>
          </a:p>
        </p:txBody>
      </p:sp>
      <p:sp>
        <p:nvSpPr>
          <p:cNvPr id="4" name="Slide Number Placeholder 3"/>
          <p:cNvSpPr>
            <a:spLocks noGrp="1"/>
          </p:cNvSpPr>
          <p:nvPr>
            <p:ph type="sldNum" sz="quarter" idx="5"/>
          </p:nvPr>
        </p:nvSpPr>
        <p:spPr/>
        <p:txBody>
          <a:bodyPr/>
          <a:lstStyle/>
          <a:p>
            <a:fld id="{82F62535-BB7C-2C4E-9C08-CD137F13A1F8}" type="slidenum">
              <a:rPr lang="en-GB" smtClean="0"/>
              <a:t>8</a:t>
            </a:fld>
            <a:endParaRPr lang="en-GB"/>
          </a:p>
        </p:txBody>
      </p:sp>
    </p:spTree>
    <p:extLst>
      <p:ext uri="{BB962C8B-B14F-4D97-AF65-F5344CB8AC3E}">
        <p14:creationId xmlns:p14="http://schemas.microsoft.com/office/powerpoint/2010/main" val="1526828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Oswald" pitchFamily="2" charset="77"/>
              </a:rPr>
              <a:t>UVP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Oswald"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200" kern="1200" dirty="0">
                <a:solidFill>
                  <a:schemeClr val="tx1"/>
                </a:solidFill>
                <a:effectLst/>
                <a:latin typeface="+mn-lt"/>
                <a:ea typeface="+mn-ea"/>
                <a:cs typeface="+mn-cs"/>
              </a:rPr>
              <a:t>We need The Homeless Community, The Community Members &amp; Homeless Shelters, Funders and Partners.</a:t>
            </a:r>
          </a:p>
        </p:txBody>
      </p:sp>
      <p:sp>
        <p:nvSpPr>
          <p:cNvPr id="4" name="Slide Number Placeholder 3"/>
          <p:cNvSpPr>
            <a:spLocks noGrp="1"/>
          </p:cNvSpPr>
          <p:nvPr>
            <p:ph type="sldNum" sz="quarter" idx="5"/>
          </p:nvPr>
        </p:nvSpPr>
        <p:spPr/>
        <p:txBody>
          <a:bodyPr/>
          <a:lstStyle/>
          <a:p>
            <a:fld id="{82F62535-BB7C-2C4E-9C08-CD137F13A1F8}" type="slidenum">
              <a:rPr lang="en-GB" smtClean="0"/>
              <a:t>9</a:t>
            </a:fld>
            <a:endParaRPr lang="en-GB"/>
          </a:p>
        </p:txBody>
      </p:sp>
    </p:spTree>
    <p:extLst>
      <p:ext uri="{BB962C8B-B14F-4D97-AF65-F5344CB8AC3E}">
        <p14:creationId xmlns:p14="http://schemas.microsoft.com/office/powerpoint/2010/main" val="589034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A1F3-B620-3541-A387-422826FD587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473D66C-E1F6-0047-A114-B3BE94B7F5F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30708A4-5478-8242-BF6E-4ED831226606}"/>
              </a:ext>
            </a:extLst>
          </p:cNvPr>
          <p:cNvSpPr>
            <a:spLocks noGrp="1"/>
          </p:cNvSpPr>
          <p:nvPr>
            <p:ph type="dt" sz="half" idx="10"/>
          </p:nvPr>
        </p:nvSpPr>
        <p:spPr>
          <a:xfrm>
            <a:off x="838200" y="6356350"/>
            <a:ext cx="2743200" cy="365125"/>
          </a:xfrm>
          <a:prstGeom prst="rect">
            <a:avLst/>
          </a:prstGeom>
        </p:spPr>
        <p:txBody>
          <a:bodyPr/>
          <a:lstStyle/>
          <a:p>
            <a:fld id="{A539F397-C976-774E-B8D3-AA5D761F1431}" type="datetimeFigureOut">
              <a:rPr lang="en-GB" smtClean="0"/>
              <a:t>13/11/2019</a:t>
            </a:fld>
            <a:endParaRPr lang="en-GB"/>
          </a:p>
        </p:txBody>
      </p:sp>
      <p:sp>
        <p:nvSpPr>
          <p:cNvPr id="5" name="Footer Placeholder 4">
            <a:extLst>
              <a:ext uri="{FF2B5EF4-FFF2-40B4-BE49-F238E27FC236}">
                <a16:creationId xmlns:a16="http://schemas.microsoft.com/office/drawing/2014/main" id="{6ADBC879-4264-5C4A-A5BF-487649BE2D1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F2EFD26-4987-6940-B545-3D9D1251BE42}"/>
              </a:ext>
            </a:extLst>
          </p:cNvPr>
          <p:cNvSpPr>
            <a:spLocks noGrp="1"/>
          </p:cNvSpPr>
          <p:nvPr>
            <p:ph type="sldNum" sz="quarter" idx="12"/>
          </p:nvPr>
        </p:nvSpPr>
        <p:spPr>
          <a:xfrm>
            <a:off x="8610600" y="6356350"/>
            <a:ext cx="2743200" cy="365125"/>
          </a:xfrm>
          <a:prstGeom prst="rect">
            <a:avLst/>
          </a:prstGeom>
        </p:spPr>
        <p:txBody>
          <a:bodyPr/>
          <a:lstStyle/>
          <a:p>
            <a:fld id="{DAF685A0-7569-444C-9CBD-CBD2B2B84D39}" type="slidenum">
              <a:rPr lang="en-GB" smtClean="0"/>
              <a:t>‹#›</a:t>
            </a:fld>
            <a:endParaRPr lang="en-GB"/>
          </a:p>
        </p:txBody>
      </p:sp>
    </p:spTree>
    <p:extLst>
      <p:ext uri="{BB962C8B-B14F-4D97-AF65-F5344CB8AC3E}">
        <p14:creationId xmlns:p14="http://schemas.microsoft.com/office/powerpoint/2010/main" val="25635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DB97-76C7-F545-9E11-4D7EE9D5E599}"/>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p>
        </p:txBody>
      </p:sp>
      <p:sp>
        <p:nvSpPr>
          <p:cNvPr id="4" name="Footer Placeholder 3">
            <a:extLst>
              <a:ext uri="{FF2B5EF4-FFF2-40B4-BE49-F238E27FC236}">
                <a16:creationId xmlns:a16="http://schemas.microsoft.com/office/drawing/2014/main" id="{D154F45C-3F53-F544-922E-4C3E9B0D5EF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AF8492A5-E02A-F140-B23B-DE62EEB1D222}"/>
              </a:ext>
            </a:extLst>
          </p:cNvPr>
          <p:cNvSpPr>
            <a:spLocks noGrp="1"/>
          </p:cNvSpPr>
          <p:nvPr>
            <p:ph type="sldNum" sz="quarter" idx="12"/>
          </p:nvPr>
        </p:nvSpPr>
        <p:spPr>
          <a:xfrm>
            <a:off x="8610600" y="6356350"/>
            <a:ext cx="2743200" cy="365125"/>
          </a:xfrm>
          <a:prstGeom prst="rect">
            <a:avLst/>
          </a:prstGeom>
        </p:spPr>
        <p:txBody>
          <a:bodyPr/>
          <a:lstStyle/>
          <a:p>
            <a:fld id="{DAF685A0-7569-444C-9CBD-CBD2B2B84D39}" type="slidenum">
              <a:rPr lang="en-GB" smtClean="0"/>
              <a:t>‹#›</a:t>
            </a:fld>
            <a:endParaRPr lang="en-GB"/>
          </a:p>
        </p:txBody>
      </p:sp>
    </p:spTree>
    <p:extLst>
      <p:ext uri="{BB962C8B-B14F-4D97-AF65-F5344CB8AC3E}">
        <p14:creationId xmlns:p14="http://schemas.microsoft.com/office/powerpoint/2010/main" val="8546395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D3319A-C699-8C49-A976-D61D14656939}"/>
              </a:ext>
            </a:extLst>
          </p:cNvPr>
          <p:cNvPicPr>
            <a:picLocks noChangeAspect="1"/>
          </p:cNvPicPr>
          <p:nvPr userDrawn="1"/>
        </p:nvPicPr>
        <p:blipFill>
          <a:blip r:embed="rId4"/>
          <a:stretch>
            <a:fillRect/>
          </a:stretch>
        </p:blipFill>
        <p:spPr>
          <a:xfrm>
            <a:off x="263472" y="6276813"/>
            <a:ext cx="9753600" cy="457200"/>
          </a:xfrm>
          <a:prstGeom prst="rect">
            <a:avLst/>
          </a:prstGeom>
        </p:spPr>
      </p:pic>
    </p:spTree>
    <p:extLst>
      <p:ext uri="{BB962C8B-B14F-4D97-AF65-F5344CB8AC3E}">
        <p14:creationId xmlns:p14="http://schemas.microsoft.com/office/powerpoint/2010/main" val="730877178"/>
      </p:ext>
    </p:extLst>
  </p:cSld>
  <p:clrMap bg1="lt1" tx1="dk1" bg2="lt2" tx2="dk2" accent1="accent1" accent2="accent2" accent3="accent3" accent4="accent4" accent5="accent5" accent6="accent6" hlink="hlink" folHlink="folHlink"/>
  <p:sldLayoutIdLst>
    <p:sldLayoutId id="2147483649"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16EDA9-E4B5-D640-B305-7926FAD1A7A3}"/>
              </a:ext>
            </a:extLst>
          </p:cNvPr>
          <p:cNvPicPr>
            <a:picLocks noChangeAspect="1"/>
          </p:cNvPicPr>
          <p:nvPr/>
        </p:nvPicPr>
        <p:blipFill rotWithShape="1">
          <a:blip r:embed="rId3"/>
          <a:srcRect t="30338" b="29748"/>
          <a:stretch/>
        </p:blipFill>
        <p:spPr>
          <a:xfrm>
            <a:off x="0" y="0"/>
            <a:ext cx="12192000" cy="3244891"/>
          </a:xfrm>
          <a:prstGeom prst="rect">
            <a:avLst/>
          </a:prstGeom>
        </p:spPr>
      </p:pic>
      <p:pic>
        <p:nvPicPr>
          <p:cNvPr id="8" name="Picture 7">
            <a:extLst>
              <a:ext uri="{FF2B5EF4-FFF2-40B4-BE49-F238E27FC236}">
                <a16:creationId xmlns:a16="http://schemas.microsoft.com/office/drawing/2014/main" id="{74630DB4-2AB1-0248-B924-F8256E227D4C}"/>
              </a:ext>
            </a:extLst>
          </p:cNvPr>
          <p:cNvPicPr>
            <a:picLocks noChangeAspect="1"/>
          </p:cNvPicPr>
          <p:nvPr/>
        </p:nvPicPr>
        <p:blipFill>
          <a:blip r:embed="rId4"/>
          <a:stretch>
            <a:fillRect/>
          </a:stretch>
        </p:blipFill>
        <p:spPr>
          <a:xfrm>
            <a:off x="2057400" y="3429000"/>
            <a:ext cx="8077200" cy="3098800"/>
          </a:xfrm>
          <a:prstGeom prst="rect">
            <a:avLst/>
          </a:prstGeom>
        </p:spPr>
      </p:pic>
      <p:pic>
        <p:nvPicPr>
          <p:cNvPr id="10" name="Picture 9">
            <a:extLst>
              <a:ext uri="{FF2B5EF4-FFF2-40B4-BE49-F238E27FC236}">
                <a16:creationId xmlns:a16="http://schemas.microsoft.com/office/drawing/2014/main" id="{EA2244ED-D356-E544-A8C7-2A9F4D4B6308}"/>
              </a:ext>
            </a:extLst>
          </p:cNvPr>
          <p:cNvPicPr>
            <a:picLocks noChangeAspect="1"/>
          </p:cNvPicPr>
          <p:nvPr/>
        </p:nvPicPr>
        <p:blipFill>
          <a:blip r:embed="rId5"/>
          <a:stretch>
            <a:fillRect/>
          </a:stretch>
        </p:blipFill>
        <p:spPr>
          <a:xfrm>
            <a:off x="762644" y="2864554"/>
            <a:ext cx="9543729" cy="5536820"/>
          </a:xfrm>
          <a:prstGeom prst="rect">
            <a:avLst/>
          </a:prstGeom>
        </p:spPr>
      </p:pic>
    </p:spTree>
    <p:extLst>
      <p:ext uri="{BB962C8B-B14F-4D97-AF65-F5344CB8AC3E}">
        <p14:creationId xmlns:p14="http://schemas.microsoft.com/office/powerpoint/2010/main" val="728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197781" y="352565"/>
            <a:ext cx="5063753" cy="966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dirty="0">
                <a:solidFill>
                  <a:schemeClr val="bg1"/>
                </a:solidFill>
                <a:latin typeface="Anton" pitchFamily="2" charset="77"/>
              </a:rPr>
              <a:t>MOBILE </a:t>
            </a:r>
            <a:r>
              <a:rPr lang="en-ZA" dirty="0">
                <a:solidFill>
                  <a:srgbClr val="FF0000"/>
                </a:solidFill>
                <a:latin typeface="Anton" pitchFamily="2" charset="77"/>
              </a:rPr>
              <a:t>APP</a:t>
            </a:r>
            <a:endParaRPr lang="en-ZA" sz="4800" dirty="0">
              <a:solidFill>
                <a:srgbClr val="FF0000"/>
              </a:solidFill>
              <a:latin typeface="Anton" pitchFamily="2" charset="77"/>
            </a:endParaRPr>
          </a:p>
        </p:txBody>
      </p:sp>
      <p:sp>
        <p:nvSpPr>
          <p:cNvPr id="7" name="Oval 6">
            <a:extLst>
              <a:ext uri="{FF2B5EF4-FFF2-40B4-BE49-F238E27FC236}">
                <a16:creationId xmlns:a16="http://schemas.microsoft.com/office/drawing/2014/main" id="{7B1BAF2B-BEDD-C148-BEDB-0F86A8E40607}"/>
              </a:ext>
            </a:extLst>
          </p:cNvPr>
          <p:cNvSpPr>
            <a:spLocks noChangeAspect="1"/>
          </p:cNvSpPr>
          <p:nvPr/>
        </p:nvSpPr>
        <p:spPr>
          <a:xfrm>
            <a:off x="4554906" y="854719"/>
            <a:ext cx="3871707" cy="3871707"/>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ysClr val="windowText" lastClr="000000"/>
                </a:solidFill>
                <a:latin typeface="Anton" pitchFamily="2" charset="77"/>
              </a:rPr>
              <a:t>ADVICE, FEEDBACK &amp; TIPS</a:t>
            </a:r>
          </a:p>
        </p:txBody>
      </p:sp>
      <p:sp>
        <p:nvSpPr>
          <p:cNvPr id="10" name="Oval 9">
            <a:extLst>
              <a:ext uri="{FF2B5EF4-FFF2-40B4-BE49-F238E27FC236}">
                <a16:creationId xmlns:a16="http://schemas.microsoft.com/office/drawing/2014/main" id="{69F5DA57-98DD-0C43-A1CC-1F5588B9AF66}"/>
              </a:ext>
            </a:extLst>
          </p:cNvPr>
          <p:cNvSpPr>
            <a:spLocks noChangeAspect="1"/>
          </p:cNvSpPr>
          <p:nvPr/>
        </p:nvSpPr>
        <p:spPr>
          <a:xfrm>
            <a:off x="8484141" y="2913566"/>
            <a:ext cx="1930537" cy="1930537"/>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nton" pitchFamily="2" charset="77"/>
              </a:rPr>
              <a:t>VERIFICATION</a:t>
            </a:r>
          </a:p>
        </p:txBody>
      </p:sp>
      <p:sp>
        <p:nvSpPr>
          <p:cNvPr id="6" name="Oval 5">
            <a:extLst>
              <a:ext uri="{FF2B5EF4-FFF2-40B4-BE49-F238E27FC236}">
                <a16:creationId xmlns:a16="http://schemas.microsoft.com/office/drawing/2014/main" id="{88248205-90A6-BF49-8CD1-506D5233B930}"/>
              </a:ext>
            </a:extLst>
          </p:cNvPr>
          <p:cNvSpPr>
            <a:spLocks noChangeAspect="1"/>
          </p:cNvSpPr>
          <p:nvPr/>
        </p:nvSpPr>
        <p:spPr>
          <a:xfrm>
            <a:off x="8250659" y="505342"/>
            <a:ext cx="1368000" cy="13680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nton" pitchFamily="2" charset="77"/>
              </a:rPr>
              <a:t>ADVERTS</a:t>
            </a:r>
          </a:p>
        </p:txBody>
      </p:sp>
      <p:sp>
        <p:nvSpPr>
          <p:cNvPr id="8" name="Oval 7">
            <a:extLst>
              <a:ext uri="{FF2B5EF4-FFF2-40B4-BE49-F238E27FC236}">
                <a16:creationId xmlns:a16="http://schemas.microsoft.com/office/drawing/2014/main" id="{2DC24FD2-9A82-4A45-A512-4F22E4032F3D}"/>
              </a:ext>
            </a:extLst>
          </p:cNvPr>
          <p:cNvSpPr>
            <a:spLocks noChangeAspect="1"/>
          </p:cNvSpPr>
          <p:nvPr/>
        </p:nvSpPr>
        <p:spPr>
          <a:xfrm>
            <a:off x="2263552" y="2097344"/>
            <a:ext cx="2022825" cy="202282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nton" pitchFamily="2" charset="77"/>
              </a:rPr>
              <a:t>NOTIFICATIONS</a:t>
            </a:r>
            <a:endParaRPr lang="en-GB" dirty="0">
              <a:solidFill>
                <a:srgbClr val="FF0000"/>
              </a:solidFill>
              <a:latin typeface="Anton" pitchFamily="2" charset="77"/>
            </a:endParaRPr>
          </a:p>
        </p:txBody>
      </p:sp>
      <p:sp>
        <p:nvSpPr>
          <p:cNvPr id="30" name="Oval 29">
            <a:extLst>
              <a:ext uri="{FF2B5EF4-FFF2-40B4-BE49-F238E27FC236}">
                <a16:creationId xmlns:a16="http://schemas.microsoft.com/office/drawing/2014/main" id="{3DCD3C4E-DEC8-384C-981F-9A7F9E0417F1}"/>
              </a:ext>
            </a:extLst>
          </p:cNvPr>
          <p:cNvSpPr>
            <a:spLocks noChangeAspect="1"/>
          </p:cNvSpPr>
          <p:nvPr/>
        </p:nvSpPr>
        <p:spPr>
          <a:xfrm>
            <a:off x="5052446" y="693574"/>
            <a:ext cx="407059" cy="40705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Anton" pitchFamily="2" charset="77"/>
            </a:endParaRPr>
          </a:p>
        </p:txBody>
      </p:sp>
      <p:sp>
        <p:nvSpPr>
          <p:cNvPr id="9" name="Oval 8">
            <a:extLst>
              <a:ext uri="{FF2B5EF4-FFF2-40B4-BE49-F238E27FC236}">
                <a16:creationId xmlns:a16="http://schemas.microsoft.com/office/drawing/2014/main" id="{FC04D0C1-BCFA-B94A-85CB-9C390DDC38A9}"/>
              </a:ext>
            </a:extLst>
          </p:cNvPr>
          <p:cNvSpPr>
            <a:spLocks noChangeAspect="1"/>
          </p:cNvSpPr>
          <p:nvPr/>
        </p:nvSpPr>
        <p:spPr>
          <a:xfrm>
            <a:off x="4926317" y="4833112"/>
            <a:ext cx="1169683" cy="116968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nton" pitchFamily="2" charset="77"/>
              </a:rPr>
              <a:t>DONATE</a:t>
            </a:r>
            <a:endParaRPr lang="en-GB" dirty="0">
              <a:solidFill>
                <a:srgbClr val="FF0000"/>
              </a:solidFill>
              <a:latin typeface="Anton" pitchFamily="2" charset="77"/>
            </a:endParaRPr>
          </a:p>
        </p:txBody>
      </p:sp>
    </p:spTree>
    <p:extLst>
      <p:ext uri="{BB962C8B-B14F-4D97-AF65-F5344CB8AC3E}">
        <p14:creationId xmlns:p14="http://schemas.microsoft.com/office/powerpoint/2010/main" val="2978413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C1C2349-E675-FE48-A2FD-FFAFCD91682D}"/>
              </a:ext>
            </a:extLst>
          </p:cNvPr>
          <p:cNvSpPr txBox="1">
            <a:spLocks/>
          </p:cNvSpPr>
          <p:nvPr/>
        </p:nvSpPr>
        <p:spPr>
          <a:xfrm>
            <a:off x="706833" y="1180553"/>
            <a:ext cx="10778333" cy="1441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b="1" dirty="0">
                <a:latin typeface="Oswald" pitchFamily="2" charset="77"/>
              </a:rPr>
              <a:t>WALVIS BAY YOUTH FEED THE HOMELESS</a:t>
            </a:r>
          </a:p>
        </p:txBody>
      </p:sp>
      <p:sp>
        <p:nvSpPr>
          <p:cNvPr id="12" name="Title 2">
            <a:extLst>
              <a:ext uri="{FF2B5EF4-FFF2-40B4-BE49-F238E27FC236}">
                <a16:creationId xmlns:a16="http://schemas.microsoft.com/office/drawing/2014/main" id="{AA4C1038-B79F-734C-8829-687ECA90CB72}"/>
              </a:ext>
            </a:extLst>
          </p:cNvPr>
          <p:cNvSpPr txBox="1">
            <a:spLocks/>
          </p:cNvSpPr>
          <p:nvPr/>
        </p:nvSpPr>
        <p:spPr>
          <a:xfrm>
            <a:off x="706833" y="2025510"/>
            <a:ext cx="10778333" cy="888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3600" dirty="0">
                <a:solidFill>
                  <a:schemeClr val="bg1">
                    <a:lumMod val="75000"/>
                  </a:schemeClr>
                </a:solidFill>
                <a:latin typeface="Oswald" pitchFamily="2" charset="77"/>
              </a:rPr>
              <a:t>By Taati Niilenge | namibian.com.na</a:t>
            </a:r>
          </a:p>
        </p:txBody>
      </p:sp>
      <p:sp>
        <p:nvSpPr>
          <p:cNvPr id="13" name="Title 2">
            <a:extLst>
              <a:ext uri="{FF2B5EF4-FFF2-40B4-BE49-F238E27FC236}">
                <a16:creationId xmlns:a16="http://schemas.microsoft.com/office/drawing/2014/main" id="{3737978E-94B5-BA47-B6AA-185769232EE2}"/>
              </a:ext>
            </a:extLst>
          </p:cNvPr>
          <p:cNvSpPr txBox="1">
            <a:spLocks/>
          </p:cNvSpPr>
          <p:nvPr/>
        </p:nvSpPr>
        <p:spPr>
          <a:xfrm>
            <a:off x="706833" y="3712145"/>
            <a:ext cx="10778333" cy="1441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b="1" dirty="0">
                <a:latin typeface="Oswald" pitchFamily="2" charset="77"/>
              </a:rPr>
              <a:t>HELPING THE HOMELESS</a:t>
            </a:r>
          </a:p>
        </p:txBody>
      </p:sp>
      <p:sp>
        <p:nvSpPr>
          <p:cNvPr id="14" name="Title 2">
            <a:extLst>
              <a:ext uri="{FF2B5EF4-FFF2-40B4-BE49-F238E27FC236}">
                <a16:creationId xmlns:a16="http://schemas.microsoft.com/office/drawing/2014/main" id="{42670ADF-99D3-A146-A5C6-1A482F429FAE}"/>
              </a:ext>
            </a:extLst>
          </p:cNvPr>
          <p:cNvSpPr txBox="1">
            <a:spLocks/>
          </p:cNvSpPr>
          <p:nvPr/>
        </p:nvSpPr>
        <p:spPr>
          <a:xfrm>
            <a:off x="706833" y="4557102"/>
            <a:ext cx="10778333" cy="888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3600" dirty="0" err="1">
                <a:solidFill>
                  <a:schemeClr val="bg1">
                    <a:lumMod val="75000"/>
                  </a:schemeClr>
                </a:solidFill>
                <a:latin typeface="Oswald" pitchFamily="2" charset="77"/>
              </a:rPr>
              <a:t>erongo.com.na</a:t>
            </a:r>
            <a:endParaRPr lang="en-ZA" sz="3600" dirty="0">
              <a:solidFill>
                <a:schemeClr val="bg1">
                  <a:lumMod val="75000"/>
                </a:schemeClr>
              </a:solidFill>
              <a:latin typeface="Oswald" pitchFamily="2" charset="77"/>
            </a:endParaRPr>
          </a:p>
        </p:txBody>
      </p:sp>
      <p:sp>
        <p:nvSpPr>
          <p:cNvPr id="5" name="Rectangle 4">
            <a:extLst>
              <a:ext uri="{FF2B5EF4-FFF2-40B4-BE49-F238E27FC236}">
                <a16:creationId xmlns:a16="http://schemas.microsoft.com/office/drawing/2014/main" id="{5C9DCCB9-D038-5641-A873-B33C21A753DA}"/>
              </a:ext>
            </a:extLst>
          </p:cNvPr>
          <p:cNvSpPr/>
          <p:nvPr/>
        </p:nvSpPr>
        <p:spPr>
          <a:xfrm>
            <a:off x="706833" y="3357320"/>
            <a:ext cx="7615757" cy="14335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1085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385829" y="0"/>
            <a:ext cx="6109102" cy="6749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THIS IDEA WAS CO-DESIGNED WITH THE </a:t>
            </a:r>
            <a:r>
              <a:rPr lang="en-US" sz="8000" dirty="0">
                <a:solidFill>
                  <a:srgbClr val="FF0000"/>
                </a:solidFill>
                <a:latin typeface="Anton" pitchFamily="2" charset="77"/>
              </a:rPr>
              <a:t>YOUTH</a:t>
            </a:r>
            <a:r>
              <a:rPr lang="en-US" sz="8000" dirty="0">
                <a:solidFill>
                  <a:schemeClr val="bg1"/>
                </a:solidFill>
                <a:latin typeface="Anton" pitchFamily="2" charset="77"/>
              </a:rPr>
              <a:t> IN THE COMMUNITY</a:t>
            </a:r>
            <a:endParaRPr lang="en-ZA" sz="8000" dirty="0">
              <a:solidFill>
                <a:schemeClr val="bg1"/>
              </a:solidFill>
              <a:latin typeface="Anton" pitchFamily="2" charset="77"/>
            </a:endParaRPr>
          </a:p>
        </p:txBody>
      </p:sp>
      <p:pic>
        <p:nvPicPr>
          <p:cNvPr id="9" name="Picture 8">
            <a:extLst>
              <a:ext uri="{FF2B5EF4-FFF2-40B4-BE49-F238E27FC236}">
                <a16:creationId xmlns:a16="http://schemas.microsoft.com/office/drawing/2014/main" id="{BF40857B-EC7A-0A40-8760-67DDBE76CAE8}"/>
              </a:ext>
            </a:extLst>
          </p:cNvPr>
          <p:cNvPicPr>
            <a:picLocks noChangeAspect="1"/>
          </p:cNvPicPr>
          <p:nvPr/>
        </p:nvPicPr>
        <p:blipFill>
          <a:blip r:embed="rId3"/>
          <a:stretch>
            <a:fillRect/>
          </a:stretch>
        </p:blipFill>
        <p:spPr>
          <a:xfrm>
            <a:off x="6975310" y="1617427"/>
            <a:ext cx="4830861" cy="3623146"/>
          </a:xfrm>
          <a:prstGeom prst="rect">
            <a:avLst/>
          </a:prstGeom>
        </p:spPr>
      </p:pic>
    </p:spTree>
    <p:extLst>
      <p:ext uri="{BB962C8B-B14F-4D97-AF65-F5344CB8AC3E}">
        <p14:creationId xmlns:p14="http://schemas.microsoft.com/office/powerpoint/2010/main" val="186163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516783" y="132682"/>
            <a:ext cx="6109102" cy="1705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OUR TEAM.</a:t>
            </a:r>
            <a:endParaRPr lang="en-ZA" sz="8000" dirty="0">
              <a:solidFill>
                <a:schemeClr val="bg1"/>
              </a:solidFill>
              <a:latin typeface="Anton" pitchFamily="2" charset="77"/>
            </a:endParaRPr>
          </a:p>
        </p:txBody>
      </p:sp>
      <p:pic>
        <p:nvPicPr>
          <p:cNvPr id="5" name="Picture 4">
            <a:extLst>
              <a:ext uri="{FF2B5EF4-FFF2-40B4-BE49-F238E27FC236}">
                <a16:creationId xmlns:a16="http://schemas.microsoft.com/office/drawing/2014/main" id="{8C035EE3-3499-A441-9FA3-882EC9C9240E}"/>
              </a:ext>
            </a:extLst>
          </p:cNvPr>
          <p:cNvPicPr>
            <a:picLocks noChangeAspect="1"/>
          </p:cNvPicPr>
          <p:nvPr/>
        </p:nvPicPr>
        <p:blipFill>
          <a:blip r:embed="rId3"/>
          <a:stretch>
            <a:fillRect/>
          </a:stretch>
        </p:blipFill>
        <p:spPr>
          <a:xfrm>
            <a:off x="9656971" y="1653607"/>
            <a:ext cx="2149200" cy="2149200"/>
          </a:xfrm>
          <a:prstGeom prst="rect">
            <a:avLst/>
          </a:prstGeom>
        </p:spPr>
      </p:pic>
      <p:pic>
        <p:nvPicPr>
          <p:cNvPr id="7" name="Picture 6">
            <a:extLst>
              <a:ext uri="{FF2B5EF4-FFF2-40B4-BE49-F238E27FC236}">
                <a16:creationId xmlns:a16="http://schemas.microsoft.com/office/drawing/2014/main" id="{B9078E4F-D61C-6843-BB25-81BAB3381171}"/>
              </a:ext>
            </a:extLst>
          </p:cNvPr>
          <p:cNvPicPr>
            <a:picLocks noChangeAspect="1"/>
          </p:cNvPicPr>
          <p:nvPr/>
        </p:nvPicPr>
        <p:blipFill>
          <a:blip r:embed="rId4"/>
          <a:stretch>
            <a:fillRect/>
          </a:stretch>
        </p:blipFill>
        <p:spPr>
          <a:xfrm>
            <a:off x="7371924" y="4006067"/>
            <a:ext cx="2149200" cy="2149200"/>
          </a:xfrm>
          <a:prstGeom prst="rect">
            <a:avLst/>
          </a:prstGeom>
        </p:spPr>
      </p:pic>
      <p:pic>
        <p:nvPicPr>
          <p:cNvPr id="10" name="Picture 9">
            <a:extLst>
              <a:ext uri="{FF2B5EF4-FFF2-40B4-BE49-F238E27FC236}">
                <a16:creationId xmlns:a16="http://schemas.microsoft.com/office/drawing/2014/main" id="{D37BF585-2E70-F344-8CBC-ABAD5A044462}"/>
              </a:ext>
            </a:extLst>
          </p:cNvPr>
          <p:cNvPicPr>
            <a:picLocks noChangeAspect="1"/>
          </p:cNvPicPr>
          <p:nvPr/>
        </p:nvPicPr>
        <p:blipFill>
          <a:blip r:embed="rId5"/>
          <a:stretch>
            <a:fillRect/>
          </a:stretch>
        </p:blipFill>
        <p:spPr>
          <a:xfrm>
            <a:off x="7371924" y="1670200"/>
            <a:ext cx="2149200" cy="2149200"/>
          </a:xfrm>
          <a:prstGeom prst="rect">
            <a:avLst/>
          </a:prstGeom>
        </p:spPr>
      </p:pic>
      <p:pic>
        <p:nvPicPr>
          <p:cNvPr id="12" name="Picture 11">
            <a:extLst>
              <a:ext uri="{FF2B5EF4-FFF2-40B4-BE49-F238E27FC236}">
                <a16:creationId xmlns:a16="http://schemas.microsoft.com/office/drawing/2014/main" id="{3563633B-AAFE-7E49-B3CC-47FB58E29664}"/>
              </a:ext>
            </a:extLst>
          </p:cNvPr>
          <p:cNvPicPr>
            <a:picLocks noChangeAspect="1"/>
          </p:cNvPicPr>
          <p:nvPr/>
        </p:nvPicPr>
        <p:blipFill>
          <a:blip r:embed="rId6"/>
          <a:stretch>
            <a:fillRect/>
          </a:stretch>
        </p:blipFill>
        <p:spPr>
          <a:xfrm>
            <a:off x="5086877" y="4006067"/>
            <a:ext cx="2149200" cy="2149200"/>
          </a:xfrm>
          <a:prstGeom prst="rect">
            <a:avLst/>
          </a:prstGeom>
        </p:spPr>
      </p:pic>
      <p:pic>
        <p:nvPicPr>
          <p:cNvPr id="14" name="Picture 13">
            <a:extLst>
              <a:ext uri="{FF2B5EF4-FFF2-40B4-BE49-F238E27FC236}">
                <a16:creationId xmlns:a16="http://schemas.microsoft.com/office/drawing/2014/main" id="{6BCF0744-0B31-6244-8550-46C2A7B1160E}"/>
              </a:ext>
            </a:extLst>
          </p:cNvPr>
          <p:cNvPicPr>
            <a:picLocks noChangeAspect="1"/>
          </p:cNvPicPr>
          <p:nvPr/>
        </p:nvPicPr>
        <p:blipFill>
          <a:blip r:embed="rId7"/>
          <a:stretch>
            <a:fillRect/>
          </a:stretch>
        </p:blipFill>
        <p:spPr>
          <a:xfrm>
            <a:off x="5086877" y="1653607"/>
            <a:ext cx="2149200" cy="2149200"/>
          </a:xfrm>
          <a:prstGeom prst="rect">
            <a:avLst/>
          </a:prstGeom>
        </p:spPr>
      </p:pic>
      <p:pic>
        <p:nvPicPr>
          <p:cNvPr id="16" name="Picture 15">
            <a:extLst>
              <a:ext uri="{FF2B5EF4-FFF2-40B4-BE49-F238E27FC236}">
                <a16:creationId xmlns:a16="http://schemas.microsoft.com/office/drawing/2014/main" id="{DD7716A9-2A7E-964C-9EFF-7271D9F18944}"/>
              </a:ext>
            </a:extLst>
          </p:cNvPr>
          <p:cNvPicPr>
            <a:picLocks noChangeAspect="1"/>
          </p:cNvPicPr>
          <p:nvPr/>
        </p:nvPicPr>
        <p:blipFill>
          <a:blip r:embed="rId8"/>
          <a:stretch>
            <a:fillRect/>
          </a:stretch>
        </p:blipFill>
        <p:spPr>
          <a:xfrm>
            <a:off x="2801830" y="4006067"/>
            <a:ext cx="2149200" cy="2149200"/>
          </a:xfrm>
          <a:prstGeom prst="rect">
            <a:avLst/>
          </a:prstGeom>
        </p:spPr>
      </p:pic>
      <p:pic>
        <p:nvPicPr>
          <p:cNvPr id="18" name="Picture 17">
            <a:extLst>
              <a:ext uri="{FF2B5EF4-FFF2-40B4-BE49-F238E27FC236}">
                <a16:creationId xmlns:a16="http://schemas.microsoft.com/office/drawing/2014/main" id="{283202CB-0AF4-3F48-A874-B8622ABD51AB}"/>
              </a:ext>
            </a:extLst>
          </p:cNvPr>
          <p:cNvPicPr>
            <a:picLocks noChangeAspect="1"/>
          </p:cNvPicPr>
          <p:nvPr/>
        </p:nvPicPr>
        <p:blipFill>
          <a:blip r:embed="rId9"/>
          <a:stretch>
            <a:fillRect/>
          </a:stretch>
        </p:blipFill>
        <p:spPr>
          <a:xfrm>
            <a:off x="2801830" y="1679983"/>
            <a:ext cx="2149200" cy="2149200"/>
          </a:xfrm>
          <a:prstGeom prst="rect">
            <a:avLst/>
          </a:prstGeom>
        </p:spPr>
      </p:pic>
      <p:pic>
        <p:nvPicPr>
          <p:cNvPr id="20" name="Picture 19">
            <a:extLst>
              <a:ext uri="{FF2B5EF4-FFF2-40B4-BE49-F238E27FC236}">
                <a16:creationId xmlns:a16="http://schemas.microsoft.com/office/drawing/2014/main" id="{FCFEF81B-B06A-E940-AA71-F81E9CFB08C7}"/>
              </a:ext>
            </a:extLst>
          </p:cNvPr>
          <p:cNvPicPr>
            <a:picLocks noChangeAspect="1"/>
          </p:cNvPicPr>
          <p:nvPr/>
        </p:nvPicPr>
        <p:blipFill>
          <a:blip r:embed="rId10"/>
          <a:stretch>
            <a:fillRect/>
          </a:stretch>
        </p:blipFill>
        <p:spPr>
          <a:xfrm>
            <a:off x="516783" y="3944522"/>
            <a:ext cx="2149200" cy="2149200"/>
          </a:xfrm>
          <a:prstGeom prst="rect">
            <a:avLst/>
          </a:prstGeom>
        </p:spPr>
      </p:pic>
      <p:pic>
        <p:nvPicPr>
          <p:cNvPr id="22" name="Picture 21">
            <a:extLst>
              <a:ext uri="{FF2B5EF4-FFF2-40B4-BE49-F238E27FC236}">
                <a16:creationId xmlns:a16="http://schemas.microsoft.com/office/drawing/2014/main" id="{7D8C85B6-ED47-6846-A8EF-5531795EC165}"/>
              </a:ext>
            </a:extLst>
          </p:cNvPr>
          <p:cNvPicPr>
            <a:picLocks noChangeAspect="1"/>
          </p:cNvPicPr>
          <p:nvPr/>
        </p:nvPicPr>
        <p:blipFill>
          <a:blip r:embed="rId11"/>
          <a:stretch>
            <a:fillRect/>
          </a:stretch>
        </p:blipFill>
        <p:spPr>
          <a:xfrm>
            <a:off x="516783" y="1682913"/>
            <a:ext cx="2149200" cy="2149200"/>
          </a:xfrm>
          <a:prstGeom prst="rect">
            <a:avLst/>
          </a:prstGeom>
        </p:spPr>
      </p:pic>
      <p:sp>
        <p:nvSpPr>
          <p:cNvPr id="23" name="Title 2">
            <a:extLst>
              <a:ext uri="{FF2B5EF4-FFF2-40B4-BE49-F238E27FC236}">
                <a16:creationId xmlns:a16="http://schemas.microsoft.com/office/drawing/2014/main" id="{50FFE4A2-7546-1646-A331-E1E3727F6030}"/>
              </a:ext>
            </a:extLst>
          </p:cNvPr>
          <p:cNvSpPr txBox="1">
            <a:spLocks/>
          </p:cNvSpPr>
          <p:nvPr/>
        </p:nvSpPr>
        <p:spPr>
          <a:xfrm>
            <a:off x="9983168" y="3938659"/>
            <a:ext cx="1823003" cy="2216607"/>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8000" dirty="0">
                <a:solidFill>
                  <a:schemeClr val="bg1"/>
                </a:solidFill>
                <a:latin typeface="Anton" pitchFamily="2" charset="77"/>
              </a:rPr>
              <a:t>YOUR</a:t>
            </a:r>
          </a:p>
          <a:p>
            <a:pPr>
              <a:lnSpc>
                <a:spcPct val="120000"/>
              </a:lnSpc>
            </a:pPr>
            <a:r>
              <a:rPr lang="en-US" sz="8000" dirty="0">
                <a:solidFill>
                  <a:schemeClr val="bg1"/>
                </a:solidFill>
                <a:latin typeface="Anton" pitchFamily="2" charset="77"/>
              </a:rPr>
              <a:t>DREAMS</a:t>
            </a:r>
          </a:p>
          <a:p>
            <a:pPr>
              <a:lnSpc>
                <a:spcPct val="120000"/>
              </a:lnSpc>
            </a:pPr>
            <a:r>
              <a:rPr lang="en-US" sz="8000" dirty="0">
                <a:solidFill>
                  <a:schemeClr val="bg1"/>
                </a:solidFill>
                <a:latin typeface="Anton" pitchFamily="2" charset="77"/>
              </a:rPr>
              <a:t>ARE </a:t>
            </a:r>
            <a:r>
              <a:rPr lang="en-US" sz="8000" dirty="0">
                <a:solidFill>
                  <a:srgbClr val="FF0000"/>
                </a:solidFill>
                <a:latin typeface="Anton" pitchFamily="2" charset="77"/>
              </a:rPr>
              <a:t>VALID</a:t>
            </a:r>
            <a:r>
              <a:rPr lang="en-US" sz="8000" dirty="0">
                <a:solidFill>
                  <a:schemeClr val="bg1"/>
                </a:solidFill>
                <a:latin typeface="Anton" pitchFamily="2" charset="77"/>
              </a:rPr>
              <a:t>.</a:t>
            </a:r>
            <a:endParaRPr lang="en-ZA" sz="8000" dirty="0">
              <a:solidFill>
                <a:schemeClr val="bg1"/>
              </a:solidFill>
              <a:latin typeface="Anton" pitchFamily="2" charset="77"/>
            </a:endParaRPr>
          </a:p>
        </p:txBody>
      </p:sp>
    </p:spTree>
    <p:extLst>
      <p:ext uri="{BB962C8B-B14F-4D97-AF65-F5344CB8AC3E}">
        <p14:creationId xmlns:p14="http://schemas.microsoft.com/office/powerpoint/2010/main" val="913967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516783" y="113060"/>
            <a:ext cx="6109102" cy="1705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LASTLY.</a:t>
            </a:r>
            <a:endParaRPr lang="en-ZA" sz="8000" dirty="0">
              <a:solidFill>
                <a:schemeClr val="bg1"/>
              </a:solidFill>
              <a:latin typeface="Anton" pitchFamily="2" charset="77"/>
            </a:endParaRPr>
          </a:p>
        </p:txBody>
      </p:sp>
      <p:sp>
        <p:nvSpPr>
          <p:cNvPr id="23" name="Title 2">
            <a:extLst>
              <a:ext uri="{FF2B5EF4-FFF2-40B4-BE49-F238E27FC236}">
                <a16:creationId xmlns:a16="http://schemas.microsoft.com/office/drawing/2014/main" id="{50FFE4A2-7546-1646-A331-E1E3727F6030}"/>
              </a:ext>
            </a:extLst>
          </p:cNvPr>
          <p:cNvSpPr txBox="1">
            <a:spLocks/>
          </p:cNvSpPr>
          <p:nvPr/>
        </p:nvSpPr>
        <p:spPr>
          <a:xfrm>
            <a:off x="9983168" y="3938659"/>
            <a:ext cx="1823003" cy="2216607"/>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8000" dirty="0">
                <a:solidFill>
                  <a:schemeClr val="bg1"/>
                </a:solidFill>
                <a:latin typeface="Anton" pitchFamily="2" charset="77"/>
              </a:rPr>
              <a:t>WE NEED PEOPLE WHO WANT TO </a:t>
            </a:r>
            <a:r>
              <a:rPr lang="en-US" sz="8000" dirty="0">
                <a:solidFill>
                  <a:srgbClr val="FF0000"/>
                </a:solidFill>
                <a:latin typeface="Anton" pitchFamily="2" charset="77"/>
              </a:rPr>
              <a:t>HELP</a:t>
            </a:r>
            <a:r>
              <a:rPr lang="en-US" sz="8000" dirty="0">
                <a:solidFill>
                  <a:schemeClr val="bg1"/>
                </a:solidFill>
                <a:latin typeface="Anton" pitchFamily="2" charset="77"/>
              </a:rPr>
              <a:t> PEOPLE.</a:t>
            </a:r>
            <a:endParaRPr lang="en-ZA" sz="8000" dirty="0">
              <a:solidFill>
                <a:schemeClr val="bg1"/>
              </a:solidFill>
              <a:latin typeface="Anton" pitchFamily="2" charset="77"/>
            </a:endParaRPr>
          </a:p>
        </p:txBody>
      </p:sp>
      <p:sp>
        <p:nvSpPr>
          <p:cNvPr id="21" name="Rectangle 20">
            <a:extLst>
              <a:ext uri="{FF2B5EF4-FFF2-40B4-BE49-F238E27FC236}">
                <a16:creationId xmlns:a16="http://schemas.microsoft.com/office/drawing/2014/main" id="{8F5D5E6A-D0FF-1E4C-8DE1-0724B85EAF8F}"/>
              </a:ext>
            </a:extLst>
          </p:cNvPr>
          <p:cNvSpPr/>
          <p:nvPr/>
        </p:nvSpPr>
        <p:spPr>
          <a:xfrm>
            <a:off x="2796937" y="3938659"/>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nton" pitchFamily="2" charset="77"/>
              </a:rPr>
              <a:t>PARTNERS</a:t>
            </a:r>
          </a:p>
        </p:txBody>
      </p:sp>
      <p:sp>
        <p:nvSpPr>
          <p:cNvPr id="27" name="Rectangle 26">
            <a:extLst>
              <a:ext uri="{FF2B5EF4-FFF2-40B4-BE49-F238E27FC236}">
                <a16:creationId xmlns:a16="http://schemas.microsoft.com/office/drawing/2014/main" id="{71D87EB0-3C01-B742-AA11-05D4D86EC92D}"/>
              </a:ext>
            </a:extLst>
          </p:cNvPr>
          <p:cNvSpPr/>
          <p:nvPr/>
        </p:nvSpPr>
        <p:spPr>
          <a:xfrm>
            <a:off x="5077091" y="1679423"/>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latin typeface="Anton" pitchFamily="2" charset="77"/>
              </a:rPr>
              <a:t>AND </a:t>
            </a:r>
            <a:r>
              <a:rPr lang="en-GB" sz="3200" dirty="0">
                <a:solidFill>
                  <a:schemeClr val="tx1"/>
                </a:solidFill>
                <a:latin typeface="Anton" pitchFamily="2" charset="77"/>
              </a:rPr>
              <a:t>DEVELOPERS</a:t>
            </a:r>
            <a:endParaRPr lang="en-GB" sz="3600" dirty="0">
              <a:solidFill>
                <a:schemeClr val="tx1"/>
              </a:solidFill>
              <a:latin typeface="Anton" pitchFamily="2" charset="77"/>
            </a:endParaRPr>
          </a:p>
        </p:txBody>
      </p:sp>
      <p:sp>
        <p:nvSpPr>
          <p:cNvPr id="28" name="Rectangle 27">
            <a:extLst>
              <a:ext uri="{FF2B5EF4-FFF2-40B4-BE49-F238E27FC236}">
                <a16:creationId xmlns:a16="http://schemas.microsoft.com/office/drawing/2014/main" id="{DFC960CD-895E-B645-A1BF-DBF2F200FE49}"/>
              </a:ext>
            </a:extLst>
          </p:cNvPr>
          <p:cNvSpPr/>
          <p:nvPr/>
        </p:nvSpPr>
        <p:spPr>
          <a:xfrm>
            <a:off x="7352258" y="3938659"/>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nton" pitchFamily="2" charset="77"/>
              </a:rPr>
              <a:t>WE NEED YOU!</a:t>
            </a:r>
          </a:p>
        </p:txBody>
      </p:sp>
      <p:sp>
        <p:nvSpPr>
          <p:cNvPr id="30" name="Rectangle 29">
            <a:extLst>
              <a:ext uri="{FF2B5EF4-FFF2-40B4-BE49-F238E27FC236}">
                <a16:creationId xmlns:a16="http://schemas.microsoft.com/office/drawing/2014/main" id="{79E20C63-604C-324A-935D-72C7C4CACC3D}"/>
              </a:ext>
            </a:extLst>
          </p:cNvPr>
          <p:cNvSpPr/>
          <p:nvPr/>
        </p:nvSpPr>
        <p:spPr>
          <a:xfrm>
            <a:off x="516783" y="1679423"/>
            <a:ext cx="2149200" cy="214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nton" pitchFamily="2" charset="77"/>
              </a:rPr>
              <a:t>WE NEED FUNDERS</a:t>
            </a:r>
          </a:p>
        </p:txBody>
      </p:sp>
      <p:pic>
        <p:nvPicPr>
          <p:cNvPr id="13" name="Picture 12">
            <a:extLst>
              <a:ext uri="{FF2B5EF4-FFF2-40B4-BE49-F238E27FC236}">
                <a16:creationId xmlns:a16="http://schemas.microsoft.com/office/drawing/2014/main" id="{B4170A28-05D7-6E44-BB75-A133FA5921C4}"/>
              </a:ext>
            </a:extLst>
          </p:cNvPr>
          <p:cNvPicPr>
            <a:picLocks noChangeAspect="1"/>
          </p:cNvPicPr>
          <p:nvPr/>
        </p:nvPicPr>
        <p:blipFill>
          <a:blip r:embed="rId3"/>
          <a:stretch>
            <a:fillRect/>
          </a:stretch>
        </p:blipFill>
        <p:spPr>
          <a:xfrm>
            <a:off x="9627425" y="1500259"/>
            <a:ext cx="2438400" cy="2438400"/>
          </a:xfrm>
          <a:prstGeom prst="rect">
            <a:avLst/>
          </a:prstGeom>
        </p:spPr>
      </p:pic>
    </p:spTree>
    <p:extLst>
      <p:ext uri="{BB962C8B-B14F-4D97-AF65-F5344CB8AC3E}">
        <p14:creationId xmlns:p14="http://schemas.microsoft.com/office/powerpoint/2010/main" val="387163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545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493404" y="3832245"/>
            <a:ext cx="9724245" cy="2438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8000" dirty="0">
                <a:solidFill>
                  <a:schemeClr val="bg1"/>
                </a:solidFill>
                <a:latin typeface="Anton" pitchFamily="2" charset="77"/>
              </a:rPr>
              <a:t>TAKING THE </a:t>
            </a:r>
            <a:r>
              <a:rPr lang="en-ZA" sz="8000" dirty="0">
                <a:solidFill>
                  <a:srgbClr val="FF0000"/>
                </a:solidFill>
                <a:latin typeface="Anton" pitchFamily="2" charset="77"/>
              </a:rPr>
              <a:t>LESS</a:t>
            </a:r>
            <a:r>
              <a:rPr lang="en-ZA" sz="8000" dirty="0">
                <a:solidFill>
                  <a:schemeClr val="bg1"/>
                </a:solidFill>
                <a:latin typeface="Anton" pitchFamily="2" charset="77"/>
              </a:rPr>
              <a:t> OUT OF HOME</a:t>
            </a:r>
            <a:r>
              <a:rPr lang="en-ZA" sz="8000" strike="sngStrike" dirty="0">
                <a:solidFill>
                  <a:srgbClr val="FF0000"/>
                </a:solidFill>
                <a:latin typeface="Anton" pitchFamily="2" charset="77"/>
              </a:rPr>
              <a:t>LESS</a:t>
            </a:r>
          </a:p>
        </p:txBody>
      </p:sp>
      <p:pic>
        <p:nvPicPr>
          <p:cNvPr id="5" name="Picture 4">
            <a:extLst>
              <a:ext uri="{FF2B5EF4-FFF2-40B4-BE49-F238E27FC236}">
                <a16:creationId xmlns:a16="http://schemas.microsoft.com/office/drawing/2014/main" id="{677731B6-CD5D-3A48-B27F-BACDF5DC54F7}"/>
              </a:ext>
            </a:extLst>
          </p:cNvPr>
          <p:cNvPicPr>
            <a:picLocks noChangeAspect="1"/>
          </p:cNvPicPr>
          <p:nvPr/>
        </p:nvPicPr>
        <p:blipFill rotWithShape="1">
          <a:blip r:embed="rId3"/>
          <a:srcRect t="30338" b="29748"/>
          <a:stretch/>
        </p:blipFill>
        <p:spPr>
          <a:xfrm>
            <a:off x="0" y="0"/>
            <a:ext cx="12192000" cy="3244891"/>
          </a:xfrm>
          <a:prstGeom prst="rect">
            <a:avLst/>
          </a:prstGeom>
        </p:spPr>
      </p:pic>
    </p:spTree>
    <p:extLst>
      <p:ext uri="{BB962C8B-B14F-4D97-AF65-F5344CB8AC3E}">
        <p14:creationId xmlns:p14="http://schemas.microsoft.com/office/powerpoint/2010/main" val="257331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3657464" y="0"/>
            <a:ext cx="4877072" cy="685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ZA" sz="6600" dirty="0">
                <a:solidFill>
                  <a:schemeClr val="bg1"/>
                </a:solidFill>
                <a:latin typeface="Anton" pitchFamily="2" charset="77"/>
              </a:rPr>
              <a:t>I AM HOME</a:t>
            </a:r>
            <a:r>
              <a:rPr lang="en-ZA" sz="6600" strike="sngStrike" dirty="0">
                <a:solidFill>
                  <a:srgbClr val="FF0000"/>
                </a:solidFill>
                <a:latin typeface="Anton" pitchFamily="2" charset="77"/>
              </a:rPr>
              <a:t>LESS</a:t>
            </a:r>
            <a:r>
              <a:rPr lang="en-ZA" sz="6600" dirty="0">
                <a:solidFill>
                  <a:schemeClr val="bg1"/>
                </a:solidFill>
                <a:latin typeface="Anton" pitchFamily="2" charset="77"/>
              </a:rPr>
              <a:t> BUT I AM </a:t>
            </a:r>
            <a:r>
              <a:rPr lang="en-ZA" sz="6600" dirty="0">
                <a:solidFill>
                  <a:srgbClr val="FF0000"/>
                </a:solidFill>
                <a:latin typeface="Anton" pitchFamily="2" charset="77"/>
              </a:rPr>
              <a:t>NOT</a:t>
            </a:r>
            <a:r>
              <a:rPr lang="en-ZA" sz="6600" dirty="0">
                <a:solidFill>
                  <a:schemeClr val="bg1"/>
                </a:solidFill>
                <a:latin typeface="Anton" pitchFamily="2" charset="77"/>
              </a:rPr>
              <a:t> </a:t>
            </a:r>
            <a:r>
              <a:rPr lang="en-ZA" sz="6600" dirty="0">
                <a:solidFill>
                  <a:srgbClr val="FF0000"/>
                </a:solidFill>
                <a:latin typeface="Anton" pitchFamily="2" charset="77"/>
              </a:rPr>
              <a:t>LESS</a:t>
            </a:r>
            <a:r>
              <a:rPr lang="en-ZA" sz="6600" dirty="0">
                <a:solidFill>
                  <a:schemeClr val="bg1"/>
                </a:solidFill>
                <a:latin typeface="Anton" pitchFamily="2" charset="77"/>
              </a:rPr>
              <a:t>,</a:t>
            </a:r>
          </a:p>
          <a:p>
            <a:pPr>
              <a:lnSpc>
                <a:spcPct val="120000"/>
              </a:lnSpc>
            </a:pPr>
            <a:r>
              <a:rPr lang="en-ZA" sz="6600" dirty="0">
                <a:solidFill>
                  <a:schemeClr val="bg1"/>
                </a:solidFill>
                <a:latin typeface="Anton" pitchFamily="2" charset="77"/>
              </a:rPr>
              <a:t>I AM </a:t>
            </a:r>
            <a:r>
              <a:rPr lang="en-ZA" sz="6600" dirty="0">
                <a:solidFill>
                  <a:srgbClr val="FF0000"/>
                </a:solidFill>
                <a:latin typeface="Anton" pitchFamily="2" charset="77"/>
              </a:rPr>
              <a:t>MORE.</a:t>
            </a:r>
          </a:p>
        </p:txBody>
      </p:sp>
      <p:pic>
        <p:nvPicPr>
          <p:cNvPr id="7" name="Picture 6">
            <a:extLst>
              <a:ext uri="{FF2B5EF4-FFF2-40B4-BE49-F238E27FC236}">
                <a16:creationId xmlns:a16="http://schemas.microsoft.com/office/drawing/2014/main" id="{CB8AB91F-13B7-804F-9B8C-001BAA036B2D}"/>
              </a:ext>
            </a:extLst>
          </p:cNvPr>
          <p:cNvPicPr>
            <a:picLocks noChangeAspect="1"/>
          </p:cNvPicPr>
          <p:nvPr/>
        </p:nvPicPr>
        <p:blipFill>
          <a:blip r:embed="rId3"/>
          <a:stretch>
            <a:fillRect/>
          </a:stretch>
        </p:blipFill>
        <p:spPr>
          <a:xfrm>
            <a:off x="9978026" y="304006"/>
            <a:ext cx="1981994" cy="1981994"/>
          </a:xfrm>
          <a:prstGeom prst="rect">
            <a:avLst/>
          </a:prstGeom>
        </p:spPr>
      </p:pic>
    </p:spTree>
    <p:extLst>
      <p:ext uri="{BB962C8B-B14F-4D97-AF65-F5344CB8AC3E}">
        <p14:creationId xmlns:p14="http://schemas.microsoft.com/office/powerpoint/2010/main" val="356840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4" y="0"/>
            <a:ext cx="9724245" cy="685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8000" dirty="0">
                <a:solidFill>
                  <a:schemeClr val="bg1"/>
                </a:solidFill>
                <a:latin typeface="Anton" pitchFamily="2" charset="77"/>
              </a:rPr>
              <a:t>SENSITISE</a:t>
            </a:r>
            <a:r>
              <a:rPr lang="en-US" sz="8000" dirty="0">
                <a:solidFill>
                  <a:schemeClr val="bg1"/>
                </a:solidFill>
                <a:latin typeface="Anton" pitchFamily="2" charset="77"/>
              </a:rPr>
              <a:t> </a:t>
            </a:r>
            <a:r>
              <a:rPr lang="en-US" sz="8000" dirty="0">
                <a:solidFill>
                  <a:srgbClr val="FF0000"/>
                </a:solidFill>
                <a:latin typeface="Anton" pitchFamily="2" charset="77"/>
              </a:rPr>
              <a:t>OUR</a:t>
            </a:r>
            <a:r>
              <a:rPr lang="en-US" sz="8000" dirty="0">
                <a:solidFill>
                  <a:schemeClr val="bg1"/>
                </a:solidFill>
                <a:latin typeface="Anton" pitchFamily="2" charset="77"/>
              </a:rPr>
              <a:t> COMMUNITIES.</a:t>
            </a:r>
            <a:endParaRPr lang="en-ZA" sz="8000" dirty="0">
              <a:solidFill>
                <a:schemeClr val="bg1"/>
              </a:solidFill>
              <a:latin typeface="Anton" pitchFamily="2" charset="77"/>
            </a:endParaRPr>
          </a:p>
        </p:txBody>
      </p:sp>
      <p:sp>
        <p:nvSpPr>
          <p:cNvPr id="5" name="Title 2">
            <a:extLst>
              <a:ext uri="{FF2B5EF4-FFF2-40B4-BE49-F238E27FC236}">
                <a16:creationId xmlns:a16="http://schemas.microsoft.com/office/drawing/2014/main" id="{10D4DFD7-8D28-0A45-93D7-892AD79E61FB}"/>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3883352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4" y="0"/>
            <a:ext cx="9724245" cy="6858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WE WANT TO IMPLEMENT A </a:t>
            </a:r>
            <a:r>
              <a:rPr lang="en-US" sz="8000" dirty="0">
                <a:solidFill>
                  <a:srgbClr val="FF0000"/>
                </a:solidFill>
                <a:latin typeface="Anton" pitchFamily="2" charset="77"/>
              </a:rPr>
              <a:t>REWARD</a:t>
            </a:r>
            <a:r>
              <a:rPr lang="en-US" sz="8000" dirty="0">
                <a:solidFill>
                  <a:schemeClr val="bg1"/>
                </a:solidFill>
                <a:latin typeface="Anton" pitchFamily="2" charset="77"/>
              </a:rPr>
              <a:t> SYSTEM.</a:t>
            </a:r>
            <a:endParaRPr lang="en-ZA" sz="8000" dirty="0">
              <a:solidFill>
                <a:schemeClr val="bg1"/>
              </a:solidFill>
              <a:latin typeface="Anton" pitchFamily="2" charset="77"/>
            </a:endParaRPr>
          </a:p>
        </p:txBody>
      </p:sp>
      <p:sp>
        <p:nvSpPr>
          <p:cNvPr id="5" name="Title 2">
            <a:extLst>
              <a:ext uri="{FF2B5EF4-FFF2-40B4-BE49-F238E27FC236}">
                <a16:creationId xmlns:a16="http://schemas.microsoft.com/office/drawing/2014/main" id="{4CF9ADDC-6003-A643-923B-EBBC0577C096}"/>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4069179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9EF115-AAA7-3840-BCED-36B6715EA67C}"/>
              </a:ext>
            </a:extLst>
          </p:cNvPr>
          <p:cNvSpPr/>
          <p:nvPr/>
        </p:nvSpPr>
        <p:spPr>
          <a:xfrm>
            <a:off x="1" y="0"/>
            <a:ext cx="121773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2">
            <a:extLst>
              <a:ext uri="{FF2B5EF4-FFF2-40B4-BE49-F238E27FC236}">
                <a16:creationId xmlns:a16="http://schemas.microsoft.com/office/drawing/2014/main" id="{4BA01B9E-1CFA-844A-82B6-42C52E0CCFF3}"/>
              </a:ext>
            </a:extLst>
          </p:cNvPr>
          <p:cNvSpPr txBox="1">
            <a:spLocks/>
          </p:cNvSpPr>
          <p:nvPr/>
        </p:nvSpPr>
        <p:spPr>
          <a:xfrm>
            <a:off x="493405" y="0"/>
            <a:ext cx="5602596" cy="6749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Anton" pitchFamily="2" charset="77"/>
              </a:rPr>
              <a:t>WHY USE HOME</a:t>
            </a:r>
            <a:r>
              <a:rPr lang="en-US" sz="8000" strike="sngStrike" dirty="0">
                <a:solidFill>
                  <a:srgbClr val="FF0000"/>
                </a:solidFill>
                <a:latin typeface="Anton" pitchFamily="2" charset="77"/>
              </a:rPr>
              <a:t>LESS</a:t>
            </a:r>
            <a:r>
              <a:rPr lang="en-US" sz="8000" strike="sngStrike" dirty="0">
                <a:solidFill>
                  <a:schemeClr val="bg1"/>
                </a:solidFill>
                <a:latin typeface="Anton" pitchFamily="2" charset="77"/>
              </a:rPr>
              <a:t> </a:t>
            </a:r>
            <a:r>
              <a:rPr lang="en-US" sz="8000" dirty="0">
                <a:solidFill>
                  <a:schemeClr val="bg1"/>
                </a:solidFill>
                <a:latin typeface="Anton" pitchFamily="2" charset="77"/>
              </a:rPr>
              <a:t>APP?</a:t>
            </a:r>
            <a:endParaRPr lang="en-ZA" sz="8000" dirty="0">
              <a:solidFill>
                <a:schemeClr val="bg1"/>
              </a:solidFill>
              <a:latin typeface="Anton" pitchFamily="2" charset="77"/>
            </a:endParaRPr>
          </a:p>
        </p:txBody>
      </p:sp>
      <p:sp>
        <p:nvSpPr>
          <p:cNvPr id="7" name="Title 2">
            <a:extLst>
              <a:ext uri="{FF2B5EF4-FFF2-40B4-BE49-F238E27FC236}">
                <a16:creationId xmlns:a16="http://schemas.microsoft.com/office/drawing/2014/main" id="{C06F01BD-B098-6C44-B7C8-B00DD467FE97}"/>
              </a:ext>
            </a:extLst>
          </p:cNvPr>
          <p:cNvSpPr txBox="1">
            <a:spLocks/>
          </p:cNvSpPr>
          <p:nvPr/>
        </p:nvSpPr>
        <p:spPr>
          <a:xfrm>
            <a:off x="249564" y="6461760"/>
            <a:ext cx="9724245" cy="28318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ZA" sz="2400" dirty="0">
                <a:solidFill>
                  <a:schemeClr val="bg1"/>
                </a:solidFill>
                <a:latin typeface="Oswald" pitchFamily="2" charset="77"/>
              </a:rPr>
              <a:t>Brought to you by Homeless App Team.</a:t>
            </a:r>
          </a:p>
        </p:txBody>
      </p:sp>
    </p:spTree>
    <p:extLst>
      <p:ext uri="{BB962C8B-B14F-4D97-AF65-F5344CB8AC3E}">
        <p14:creationId xmlns:p14="http://schemas.microsoft.com/office/powerpoint/2010/main" val="14732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706834" y="545123"/>
            <a:ext cx="10778333" cy="1441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chemeClr val="bg1"/>
                </a:solidFill>
                <a:latin typeface="Anton" pitchFamily="2" charset="77"/>
              </a:rPr>
              <a:t>THE ECO-SYSTEM NEEDED.</a:t>
            </a:r>
            <a:endParaRPr lang="en-ZA" sz="8000" dirty="0">
              <a:solidFill>
                <a:schemeClr val="bg1"/>
              </a:solidFill>
              <a:latin typeface="Anton" pitchFamily="2" charset="77"/>
            </a:endParaRPr>
          </a:p>
        </p:txBody>
      </p:sp>
      <p:sp>
        <p:nvSpPr>
          <p:cNvPr id="7" name="Oval 6">
            <a:extLst>
              <a:ext uri="{FF2B5EF4-FFF2-40B4-BE49-F238E27FC236}">
                <a16:creationId xmlns:a16="http://schemas.microsoft.com/office/drawing/2014/main" id="{7B1BAF2B-BEDD-C148-BEDB-0F86A8E40607}"/>
              </a:ext>
            </a:extLst>
          </p:cNvPr>
          <p:cNvSpPr>
            <a:spLocks noChangeAspect="1"/>
          </p:cNvSpPr>
          <p:nvPr/>
        </p:nvSpPr>
        <p:spPr>
          <a:xfrm>
            <a:off x="1290001" y="2371078"/>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THE  COMMUNITY</a:t>
            </a:r>
          </a:p>
        </p:txBody>
      </p:sp>
      <p:sp>
        <p:nvSpPr>
          <p:cNvPr id="10" name="Oval 9">
            <a:extLst>
              <a:ext uri="{FF2B5EF4-FFF2-40B4-BE49-F238E27FC236}">
                <a16:creationId xmlns:a16="http://schemas.microsoft.com/office/drawing/2014/main" id="{69F5DA57-98DD-0C43-A1CC-1F5588B9AF66}"/>
              </a:ext>
            </a:extLst>
          </p:cNvPr>
          <p:cNvSpPr>
            <a:spLocks noChangeAspect="1"/>
          </p:cNvSpPr>
          <p:nvPr/>
        </p:nvSpPr>
        <p:spPr>
          <a:xfrm>
            <a:off x="4888953" y="2371078"/>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THE  HOME</a:t>
            </a:r>
            <a:r>
              <a:rPr lang="en-GB" sz="2400" strike="sngStrike" dirty="0">
                <a:solidFill>
                  <a:srgbClr val="FF0000"/>
                </a:solidFill>
                <a:latin typeface="Anton" pitchFamily="2" charset="77"/>
              </a:rPr>
              <a:t>LESS</a:t>
            </a:r>
            <a:r>
              <a:rPr lang="en-GB" sz="2400" dirty="0">
                <a:latin typeface="Anton" pitchFamily="2" charset="77"/>
              </a:rPr>
              <a:t> COMMUNITY</a:t>
            </a:r>
          </a:p>
        </p:txBody>
      </p:sp>
      <p:sp>
        <p:nvSpPr>
          <p:cNvPr id="12" name="Oval 11">
            <a:extLst>
              <a:ext uri="{FF2B5EF4-FFF2-40B4-BE49-F238E27FC236}">
                <a16:creationId xmlns:a16="http://schemas.microsoft.com/office/drawing/2014/main" id="{09853801-3B8D-A94E-A50E-95F97164F878}"/>
              </a:ext>
            </a:extLst>
          </p:cNvPr>
          <p:cNvSpPr>
            <a:spLocks noChangeAspect="1"/>
          </p:cNvSpPr>
          <p:nvPr/>
        </p:nvSpPr>
        <p:spPr>
          <a:xfrm>
            <a:off x="8487905" y="2371078"/>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SHELTERS, FUNDERS &amp; PARTNERS</a:t>
            </a:r>
          </a:p>
        </p:txBody>
      </p:sp>
    </p:spTree>
    <p:extLst>
      <p:ext uri="{BB962C8B-B14F-4D97-AF65-F5344CB8AC3E}">
        <p14:creationId xmlns:p14="http://schemas.microsoft.com/office/powerpoint/2010/main" val="192554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197781" y="352565"/>
            <a:ext cx="5063753" cy="966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dirty="0">
                <a:solidFill>
                  <a:schemeClr val="bg1"/>
                </a:solidFill>
                <a:latin typeface="Anton" pitchFamily="2" charset="77"/>
              </a:rPr>
              <a:t>TECHNICAL ECOSYSTEM</a:t>
            </a:r>
            <a:endParaRPr lang="en-ZA" sz="4800" dirty="0">
              <a:solidFill>
                <a:schemeClr val="bg1"/>
              </a:solidFill>
              <a:latin typeface="Anton" pitchFamily="2" charset="77"/>
            </a:endParaRPr>
          </a:p>
        </p:txBody>
      </p:sp>
      <p:sp>
        <p:nvSpPr>
          <p:cNvPr id="7" name="Oval 6">
            <a:extLst>
              <a:ext uri="{FF2B5EF4-FFF2-40B4-BE49-F238E27FC236}">
                <a16:creationId xmlns:a16="http://schemas.microsoft.com/office/drawing/2014/main" id="{7B1BAF2B-BEDD-C148-BEDB-0F86A8E40607}"/>
              </a:ext>
            </a:extLst>
          </p:cNvPr>
          <p:cNvSpPr>
            <a:spLocks noChangeAspect="1"/>
          </p:cNvSpPr>
          <p:nvPr/>
        </p:nvSpPr>
        <p:spPr>
          <a:xfrm>
            <a:off x="929657" y="1555299"/>
            <a:ext cx="1800000" cy="18000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ysClr val="windowText" lastClr="000000"/>
                </a:solidFill>
                <a:latin typeface="Anton" pitchFamily="2" charset="77"/>
              </a:rPr>
              <a:t>DONATIONS</a:t>
            </a:r>
          </a:p>
        </p:txBody>
      </p:sp>
      <p:sp>
        <p:nvSpPr>
          <p:cNvPr id="10" name="Oval 9">
            <a:extLst>
              <a:ext uri="{FF2B5EF4-FFF2-40B4-BE49-F238E27FC236}">
                <a16:creationId xmlns:a16="http://schemas.microsoft.com/office/drawing/2014/main" id="{69F5DA57-98DD-0C43-A1CC-1F5588B9AF66}"/>
              </a:ext>
            </a:extLst>
          </p:cNvPr>
          <p:cNvSpPr>
            <a:spLocks noChangeAspect="1"/>
          </p:cNvSpPr>
          <p:nvPr/>
        </p:nvSpPr>
        <p:spPr>
          <a:xfrm>
            <a:off x="2641857" y="3613235"/>
            <a:ext cx="1930537" cy="1930537"/>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nton" pitchFamily="2" charset="77"/>
              </a:rPr>
              <a:t>MANAGEMENT ACCOUNT</a:t>
            </a:r>
          </a:p>
        </p:txBody>
      </p:sp>
      <p:sp>
        <p:nvSpPr>
          <p:cNvPr id="12" name="Oval 11">
            <a:extLst>
              <a:ext uri="{FF2B5EF4-FFF2-40B4-BE49-F238E27FC236}">
                <a16:creationId xmlns:a16="http://schemas.microsoft.com/office/drawing/2014/main" id="{09853801-3B8D-A94E-A50E-95F97164F878}"/>
              </a:ext>
            </a:extLst>
          </p:cNvPr>
          <p:cNvSpPr>
            <a:spLocks noChangeAspect="1"/>
          </p:cNvSpPr>
          <p:nvPr/>
        </p:nvSpPr>
        <p:spPr>
          <a:xfrm>
            <a:off x="8343096" y="2807930"/>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HOME</a:t>
            </a:r>
            <a:r>
              <a:rPr lang="en-GB" sz="2400" strike="sngStrike" dirty="0">
                <a:solidFill>
                  <a:srgbClr val="FF0000"/>
                </a:solidFill>
                <a:latin typeface="Anton" pitchFamily="2" charset="77"/>
              </a:rPr>
              <a:t>LESS </a:t>
            </a:r>
            <a:r>
              <a:rPr lang="en-GB" sz="2400" dirty="0">
                <a:latin typeface="Anton" pitchFamily="2" charset="77"/>
              </a:rPr>
              <a:t>COMMUNITY</a:t>
            </a:r>
          </a:p>
        </p:txBody>
      </p:sp>
      <p:sp>
        <p:nvSpPr>
          <p:cNvPr id="6" name="Oval 5">
            <a:extLst>
              <a:ext uri="{FF2B5EF4-FFF2-40B4-BE49-F238E27FC236}">
                <a16:creationId xmlns:a16="http://schemas.microsoft.com/office/drawing/2014/main" id="{88248205-90A6-BF49-8CD1-506D5233B930}"/>
              </a:ext>
            </a:extLst>
          </p:cNvPr>
          <p:cNvSpPr>
            <a:spLocks noChangeAspect="1"/>
          </p:cNvSpPr>
          <p:nvPr/>
        </p:nvSpPr>
        <p:spPr>
          <a:xfrm>
            <a:off x="440664" y="4475094"/>
            <a:ext cx="1368000" cy="13680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ysClr val="windowText" lastClr="000000"/>
                </a:solidFill>
                <a:latin typeface="Anton" pitchFamily="2" charset="77"/>
              </a:rPr>
              <a:t>FUNDING</a:t>
            </a:r>
          </a:p>
        </p:txBody>
      </p:sp>
      <p:sp>
        <p:nvSpPr>
          <p:cNvPr id="8" name="Oval 7">
            <a:extLst>
              <a:ext uri="{FF2B5EF4-FFF2-40B4-BE49-F238E27FC236}">
                <a16:creationId xmlns:a16="http://schemas.microsoft.com/office/drawing/2014/main" id="{2DC24FD2-9A82-4A45-A512-4F22E4032F3D}"/>
              </a:ext>
            </a:extLst>
          </p:cNvPr>
          <p:cNvSpPr>
            <a:spLocks noChangeAspect="1"/>
          </p:cNvSpPr>
          <p:nvPr/>
        </p:nvSpPr>
        <p:spPr>
          <a:xfrm>
            <a:off x="5410523" y="1406175"/>
            <a:ext cx="2022825" cy="202282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PARTNER </a:t>
            </a:r>
            <a:r>
              <a:rPr lang="en-GB" sz="2400" dirty="0">
                <a:solidFill>
                  <a:srgbClr val="FF0000"/>
                </a:solidFill>
                <a:latin typeface="Anton" pitchFamily="2" charset="77"/>
              </a:rPr>
              <a:t>STORES &amp; SERVICES</a:t>
            </a:r>
          </a:p>
        </p:txBody>
      </p:sp>
      <p:sp>
        <p:nvSpPr>
          <p:cNvPr id="9" name="Oval 8">
            <a:extLst>
              <a:ext uri="{FF2B5EF4-FFF2-40B4-BE49-F238E27FC236}">
                <a16:creationId xmlns:a16="http://schemas.microsoft.com/office/drawing/2014/main" id="{CE477922-9135-B245-9B68-C1E72DC043CB}"/>
              </a:ext>
            </a:extLst>
          </p:cNvPr>
          <p:cNvSpPr>
            <a:spLocks noChangeAspect="1"/>
          </p:cNvSpPr>
          <p:nvPr/>
        </p:nvSpPr>
        <p:spPr>
          <a:xfrm>
            <a:off x="5410523" y="4646951"/>
            <a:ext cx="1793642" cy="179364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Anton" pitchFamily="2" charset="77"/>
              </a:rPr>
              <a:t>HOPE</a:t>
            </a:r>
          </a:p>
          <a:p>
            <a:pPr algn="ctr"/>
            <a:r>
              <a:rPr lang="en-GB" sz="2000" dirty="0">
                <a:solidFill>
                  <a:srgbClr val="FF0000"/>
                </a:solidFill>
                <a:latin typeface="Anton" pitchFamily="2" charset="77"/>
              </a:rPr>
              <a:t>EMPLOYEES</a:t>
            </a:r>
          </a:p>
        </p:txBody>
      </p:sp>
      <p:cxnSp>
        <p:nvCxnSpPr>
          <p:cNvPr id="3" name="Straight Arrow Connector 2">
            <a:extLst>
              <a:ext uri="{FF2B5EF4-FFF2-40B4-BE49-F238E27FC236}">
                <a16:creationId xmlns:a16="http://schemas.microsoft.com/office/drawing/2014/main" id="{67F4F91F-92CB-4441-A594-CF9DA2961BEC}"/>
              </a:ext>
            </a:extLst>
          </p:cNvPr>
          <p:cNvCxnSpPr>
            <a:cxnSpLocks/>
          </p:cNvCxnSpPr>
          <p:nvPr/>
        </p:nvCxnSpPr>
        <p:spPr>
          <a:xfrm>
            <a:off x="2473377" y="3280651"/>
            <a:ext cx="389666" cy="48188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06273C-062D-7D47-99C6-CF93955736AD}"/>
              </a:ext>
            </a:extLst>
          </p:cNvPr>
          <p:cNvCxnSpPr>
            <a:cxnSpLocks/>
          </p:cNvCxnSpPr>
          <p:nvPr/>
        </p:nvCxnSpPr>
        <p:spPr>
          <a:xfrm flipV="1">
            <a:off x="1977144" y="4811843"/>
            <a:ext cx="496233" cy="13491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941C43-AD3B-6A41-8081-E8B2FC8CCC00}"/>
              </a:ext>
            </a:extLst>
          </p:cNvPr>
          <p:cNvCxnSpPr>
            <a:cxnSpLocks/>
          </p:cNvCxnSpPr>
          <p:nvPr/>
        </p:nvCxnSpPr>
        <p:spPr>
          <a:xfrm>
            <a:off x="4572394" y="4946755"/>
            <a:ext cx="833193" cy="37475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3252434-96FF-AA43-844D-DA44A98FFAB5}"/>
              </a:ext>
            </a:extLst>
          </p:cNvPr>
          <p:cNvCxnSpPr>
            <a:cxnSpLocks/>
          </p:cNvCxnSpPr>
          <p:nvPr/>
        </p:nvCxnSpPr>
        <p:spPr>
          <a:xfrm flipV="1">
            <a:off x="4406763" y="3076259"/>
            <a:ext cx="998824" cy="6853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1FC1E91-114D-B944-A6B9-88BD1E58C987}"/>
              </a:ext>
            </a:extLst>
          </p:cNvPr>
          <p:cNvCxnSpPr>
            <a:cxnSpLocks/>
          </p:cNvCxnSpPr>
          <p:nvPr/>
        </p:nvCxnSpPr>
        <p:spPr>
          <a:xfrm flipV="1">
            <a:off x="7336124" y="4946755"/>
            <a:ext cx="1058067" cy="53004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BBA24E-A373-A04C-A4F0-4E46689E0D86}"/>
              </a:ext>
            </a:extLst>
          </p:cNvPr>
          <p:cNvCxnSpPr>
            <a:cxnSpLocks/>
          </p:cNvCxnSpPr>
          <p:nvPr/>
        </p:nvCxnSpPr>
        <p:spPr>
          <a:xfrm>
            <a:off x="7570033" y="2756243"/>
            <a:ext cx="828433" cy="32001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FB6EAD2-D00C-DC4F-8190-F9D30F6BEA7D}"/>
              </a:ext>
            </a:extLst>
          </p:cNvPr>
          <p:cNvSpPr>
            <a:spLocks noChangeAspect="1"/>
          </p:cNvSpPr>
          <p:nvPr/>
        </p:nvSpPr>
        <p:spPr>
          <a:xfrm>
            <a:off x="9001448" y="866557"/>
            <a:ext cx="2414094" cy="2414094"/>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nton" pitchFamily="2" charset="77"/>
              </a:rPr>
              <a:t>COMMUNITY</a:t>
            </a:r>
          </a:p>
        </p:txBody>
      </p:sp>
    </p:spTree>
    <p:extLst>
      <p:ext uri="{BB962C8B-B14F-4D97-AF65-F5344CB8AC3E}">
        <p14:creationId xmlns:p14="http://schemas.microsoft.com/office/powerpoint/2010/main" val="63385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BA01B9E-1CFA-844A-82B6-42C52E0CCFF3}"/>
              </a:ext>
            </a:extLst>
          </p:cNvPr>
          <p:cNvSpPr txBox="1">
            <a:spLocks/>
          </p:cNvSpPr>
          <p:nvPr/>
        </p:nvSpPr>
        <p:spPr>
          <a:xfrm>
            <a:off x="197781" y="352565"/>
            <a:ext cx="5063753" cy="966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ZA" dirty="0">
                <a:solidFill>
                  <a:schemeClr val="bg1"/>
                </a:solidFill>
                <a:latin typeface="Anton" pitchFamily="2" charset="77"/>
              </a:rPr>
              <a:t>HOME</a:t>
            </a:r>
            <a:r>
              <a:rPr lang="en-ZA" strike="sngStrike" dirty="0">
                <a:solidFill>
                  <a:srgbClr val="FF0000"/>
                </a:solidFill>
                <a:latin typeface="Anton" pitchFamily="2" charset="77"/>
              </a:rPr>
              <a:t>LESS</a:t>
            </a:r>
            <a:r>
              <a:rPr lang="en-ZA" dirty="0">
                <a:solidFill>
                  <a:schemeClr val="bg1"/>
                </a:solidFill>
                <a:latin typeface="Anton" pitchFamily="2" charset="77"/>
              </a:rPr>
              <a:t> CENTRE</a:t>
            </a:r>
            <a:endParaRPr lang="en-ZA" sz="4800" dirty="0">
              <a:solidFill>
                <a:schemeClr val="bg1"/>
              </a:solidFill>
              <a:latin typeface="Anton" pitchFamily="2" charset="77"/>
            </a:endParaRPr>
          </a:p>
        </p:txBody>
      </p:sp>
      <p:sp>
        <p:nvSpPr>
          <p:cNvPr id="7" name="Oval 6">
            <a:extLst>
              <a:ext uri="{FF2B5EF4-FFF2-40B4-BE49-F238E27FC236}">
                <a16:creationId xmlns:a16="http://schemas.microsoft.com/office/drawing/2014/main" id="{7B1BAF2B-BEDD-C148-BEDB-0F86A8E40607}"/>
              </a:ext>
            </a:extLst>
          </p:cNvPr>
          <p:cNvSpPr>
            <a:spLocks noChangeAspect="1"/>
          </p:cNvSpPr>
          <p:nvPr/>
        </p:nvSpPr>
        <p:spPr>
          <a:xfrm>
            <a:off x="4554906" y="854719"/>
            <a:ext cx="3871707" cy="3871707"/>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ysClr val="windowText" lastClr="000000"/>
                </a:solidFill>
                <a:latin typeface="Anton" pitchFamily="2" charset="77"/>
              </a:rPr>
              <a:t>REHABILITATION</a:t>
            </a:r>
          </a:p>
        </p:txBody>
      </p:sp>
      <p:sp>
        <p:nvSpPr>
          <p:cNvPr id="10" name="Oval 9">
            <a:extLst>
              <a:ext uri="{FF2B5EF4-FFF2-40B4-BE49-F238E27FC236}">
                <a16:creationId xmlns:a16="http://schemas.microsoft.com/office/drawing/2014/main" id="{69F5DA57-98DD-0C43-A1CC-1F5588B9AF66}"/>
              </a:ext>
            </a:extLst>
          </p:cNvPr>
          <p:cNvSpPr>
            <a:spLocks noChangeAspect="1"/>
          </p:cNvSpPr>
          <p:nvPr/>
        </p:nvSpPr>
        <p:spPr>
          <a:xfrm>
            <a:off x="8484141" y="2913566"/>
            <a:ext cx="1930537" cy="1930537"/>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Anton" pitchFamily="2" charset="77"/>
              </a:rPr>
              <a:t>REGISTERATION</a:t>
            </a:r>
          </a:p>
        </p:txBody>
      </p:sp>
      <p:sp>
        <p:nvSpPr>
          <p:cNvPr id="6" name="Oval 5">
            <a:extLst>
              <a:ext uri="{FF2B5EF4-FFF2-40B4-BE49-F238E27FC236}">
                <a16:creationId xmlns:a16="http://schemas.microsoft.com/office/drawing/2014/main" id="{88248205-90A6-BF49-8CD1-506D5233B930}"/>
              </a:ext>
            </a:extLst>
          </p:cNvPr>
          <p:cNvSpPr>
            <a:spLocks noChangeAspect="1"/>
          </p:cNvSpPr>
          <p:nvPr/>
        </p:nvSpPr>
        <p:spPr>
          <a:xfrm>
            <a:off x="5122760" y="4844103"/>
            <a:ext cx="1368000" cy="1368000"/>
          </a:xfrm>
          <a:prstGeom prst="ellipse">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nton" pitchFamily="2" charset="77"/>
              </a:rPr>
              <a:t>FEEDBACK</a:t>
            </a:r>
          </a:p>
        </p:txBody>
      </p:sp>
      <p:sp>
        <p:nvSpPr>
          <p:cNvPr id="8" name="Oval 7">
            <a:extLst>
              <a:ext uri="{FF2B5EF4-FFF2-40B4-BE49-F238E27FC236}">
                <a16:creationId xmlns:a16="http://schemas.microsoft.com/office/drawing/2014/main" id="{2DC24FD2-9A82-4A45-A512-4F22E4032F3D}"/>
              </a:ext>
            </a:extLst>
          </p:cNvPr>
          <p:cNvSpPr>
            <a:spLocks noChangeAspect="1"/>
          </p:cNvSpPr>
          <p:nvPr/>
        </p:nvSpPr>
        <p:spPr>
          <a:xfrm>
            <a:off x="2263552" y="2097344"/>
            <a:ext cx="2022825" cy="2022825"/>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Anton" pitchFamily="2" charset="77"/>
              </a:rPr>
              <a:t>COUNSELING</a:t>
            </a:r>
            <a:endParaRPr lang="en-GB" sz="2000" dirty="0">
              <a:solidFill>
                <a:srgbClr val="FF0000"/>
              </a:solidFill>
              <a:latin typeface="Anton" pitchFamily="2" charset="77"/>
            </a:endParaRPr>
          </a:p>
        </p:txBody>
      </p:sp>
      <p:sp>
        <p:nvSpPr>
          <p:cNvPr id="30" name="Oval 29">
            <a:extLst>
              <a:ext uri="{FF2B5EF4-FFF2-40B4-BE49-F238E27FC236}">
                <a16:creationId xmlns:a16="http://schemas.microsoft.com/office/drawing/2014/main" id="{3DCD3C4E-DEC8-384C-981F-9A7F9E0417F1}"/>
              </a:ext>
            </a:extLst>
          </p:cNvPr>
          <p:cNvSpPr>
            <a:spLocks noChangeAspect="1"/>
          </p:cNvSpPr>
          <p:nvPr/>
        </p:nvSpPr>
        <p:spPr>
          <a:xfrm>
            <a:off x="7790542" y="359711"/>
            <a:ext cx="904600" cy="9046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latin typeface="Anton" pitchFamily="2" charset="77"/>
            </a:endParaRPr>
          </a:p>
        </p:txBody>
      </p:sp>
    </p:spTree>
    <p:extLst>
      <p:ext uri="{BB962C8B-B14F-4D97-AF65-F5344CB8AC3E}">
        <p14:creationId xmlns:p14="http://schemas.microsoft.com/office/powerpoint/2010/main" val="3022672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2906</TotalTime>
  <Words>952</Words>
  <Application>Microsoft Macintosh PowerPoint</Application>
  <PresentationFormat>Widescreen</PresentationFormat>
  <Paragraphs>134</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Anton</vt:lpstr>
      <vt:lpstr>Arial</vt:lpstr>
      <vt:lpstr>Calibri</vt:lpstr>
      <vt:lpstr>Calibri Light</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Mgawi</dc:creator>
  <cp:lastModifiedBy>Daniel Mgawi</cp:lastModifiedBy>
  <cp:revision>86</cp:revision>
  <cp:lastPrinted>2019-10-08T21:56:22Z</cp:lastPrinted>
  <dcterms:created xsi:type="dcterms:W3CDTF">2019-08-22T08:15:57Z</dcterms:created>
  <dcterms:modified xsi:type="dcterms:W3CDTF">2019-11-13T14:37:24Z</dcterms:modified>
</cp:coreProperties>
</file>